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6858000" cy="9144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lvl1pPr>
    <a:lvl2pPr marL="0" marR="0" indent="439003"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lvl2pPr>
    <a:lvl3pPr marL="0" marR="0" indent="878006"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lvl3pPr>
    <a:lvl4pPr marL="0" marR="0" indent="1317010"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lvl4pPr>
    <a:lvl5pPr marL="0" marR="0" indent="1756013"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lvl5pPr>
    <a:lvl6pPr marL="0" marR="0" indent="2195016"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lvl6pPr>
    <a:lvl7pPr marL="0" marR="0" indent="2634021"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lvl7pPr>
    <a:lvl8pPr marL="0" marR="0" indent="3073024"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lvl8pPr>
    <a:lvl9pPr marL="0" marR="0" indent="3512027"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b="def" i="def"/>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78006" latinLnBrk="0">
      <a:defRPr sz="1200">
        <a:latin typeface="+mn-lt"/>
        <a:ea typeface="+mn-ea"/>
        <a:cs typeface="+mn-cs"/>
        <a:sym typeface="Calibri"/>
      </a:defRPr>
    </a:lvl1pPr>
    <a:lvl2pPr indent="228600" defTabSz="878006" latinLnBrk="0">
      <a:defRPr sz="1200">
        <a:latin typeface="+mn-lt"/>
        <a:ea typeface="+mn-ea"/>
        <a:cs typeface="+mn-cs"/>
        <a:sym typeface="Calibri"/>
      </a:defRPr>
    </a:lvl2pPr>
    <a:lvl3pPr indent="457200" defTabSz="878006" latinLnBrk="0">
      <a:defRPr sz="1200">
        <a:latin typeface="+mn-lt"/>
        <a:ea typeface="+mn-ea"/>
        <a:cs typeface="+mn-cs"/>
        <a:sym typeface="Calibri"/>
      </a:defRPr>
    </a:lvl3pPr>
    <a:lvl4pPr indent="685800" defTabSz="878006" latinLnBrk="0">
      <a:defRPr sz="1200">
        <a:latin typeface="+mn-lt"/>
        <a:ea typeface="+mn-ea"/>
        <a:cs typeface="+mn-cs"/>
        <a:sym typeface="Calibri"/>
      </a:defRPr>
    </a:lvl4pPr>
    <a:lvl5pPr indent="914400" defTabSz="878006" latinLnBrk="0">
      <a:defRPr sz="1200">
        <a:latin typeface="+mn-lt"/>
        <a:ea typeface="+mn-ea"/>
        <a:cs typeface="+mn-cs"/>
        <a:sym typeface="Calibri"/>
      </a:defRPr>
    </a:lvl5pPr>
    <a:lvl6pPr indent="1143000" defTabSz="878006" latinLnBrk="0">
      <a:defRPr sz="1200">
        <a:latin typeface="+mn-lt"/>
        <a:ea typeface="+mn-ea"/>
        <a:cs typeface="+mn-cs"/>
        <a:sym typeface="Calibri"/>
      </a:defRPr>
    </a:lvl6pPr>
    <a:lvl7pPr indent="1371600" defTabSz="878006" latinLnBrk="0">
      <a:defRPr sz="1200">
        <a:latin typeface="+mn-lt"/>
        <a:ea typeface="+mn-ea"/>
        <a:cs typeface="+mn-cs"/>
        <a:sym typeface="Calibri"/>
      </a:defRPr>
    </a:lvl7pPr>
    <a:lvl8pPr indent="1600200" defTabSz="878006" latinLnBrk="0">
      <a:defRPr sz="1200">
        <a:latin typeface="+mn-lt"/>
        <a:ea typeface="+mn-ea"/>
        <a:cs typeface="+mn-cs"/>
        <a:sym typeface="Calibri"/>
      </a:defRPr>
    </a:lvl8pPr>
    <a:lvl9pPr indent="1828800" defTabSz="878006"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514350" y="1496484"/>
            <a:ext cx="5829300" cy="3183467"/>
          </a:xfrm>
          <a:prstGeom prst="rect">
            <a:avLst/>
          </a:prstGeom>
        </p:spPr>
        <p:txBody>
          <a:bodyPr anchor="b"/>
          <a:lstStyle>
            <a:lvl1pPr algn="ctr">
              <a:defRPr sz="4500"/>
            </a:lvl1pPr>
          </a:lstStyle>
          <a:p>
            <a:pPr/>
            <a:r>
              <a:t>Title Text</a:t>
            </a:r>
          </a:p>
        </p:txBody>
      </p:sp>
      <p:sp>
        <p:nvSpPr>
          <p:cNvPr id="12" name="Body Level One…"/>
          <p:cNvSpPr txBox="1"/>
          <p:nvPr>
            <p:ph type="body" sz="quarter" idx="1"/>
          </p:nvPr>
        </p:nvSpPr>
        <p:spPr>
          <a:xfrm>
            <a:off x="857250" y="4802716"/>
            <a:ext cx="5143500" cy="2207684"/>
          </a:xfrm>
          <a:prstGeom prst="rect">
            <a:avLst/>
          </a:prstGeom>
        </p:spPr>
        <p:txBody>
          <a:bodyPr/>
          <a:lstStyle>
            <a:lvl1pPr marL="0" indent="0" algn="ctr">
              <a:buSzTx/>
              <a:buFontTx/>
              <a:buNone/>
              <a:defRPr sz="1800"/>
            </a:lvl1pPr>
            <a:lvl2pPr marL="0" indent="342900" algn="ctr">
              <a:buSzTx/>
              <a:buFontTx/>
              <a:buNone/>
              <a:defRPr sz="1800"/>
            </a:lvl2pPr>
            <a:lvl3pPr marL="0" indent="685800" algn="ctr">
              <a:buSzTx/>
              <a:buFontTx/>
              <a:buNone/>
              <a:defRPr sz="1800"/>
            </a:lvl3pPr>
            <a:lvl4pPr marL="0" indent="1028700" algn="ctr">
              <a:buSzTx/>
              <a:buFontTx/>
              <a:buNone/>
              <a:defRPr sz="1800"/>
            </a:lvl4pPr>
            <a:lvl5pPr marL="0" indent="1371600" algn="ctr">
              <a:buSzTx/>
              <a:buFontTx/>
              <a:buNone/>
              <a:defRPr sz="18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467916" y="2279652"/>
            <a:ext cx="5915026" cy="3803650"/>
          </a:xfrm>
          <a:prstGeom prst="rect">
            <a:avLst/>
          </a:prstGeom>
        </p:spPr>
        <p:txBody>
          <a:bodyPr anchor="b"/>
          <a:lstStyle>
            <a:lvl1pPr>
              <a:defRPr sz="4500"/>
            </a:lvl1pPr>
          </a:lstStyle>
          <a:p>
            <a:pPr/>
            <a:r>
              <a:t>Title Text</a:t>
            </a:r>
          </a:p>
        </p:txBody>
      </p:sp>
      <p:sp>
        <p:nvSpPr>
          <p:cNvPr id="30" name="Body Level One…"/>
          <p:cNvSpPr txBox="1"/>
          <p:nvPr>
            <p:ph type="body" sz="quarter" idx="1"/>
          </p:nvPr>
        </p:nvSpPr>
        <p:spPr>
          <a:xfrm>
            <a:off x="467916" y="6119286"/>
            <a:ext cx="5915026" cy="2000250"/>
          </a:xfrm>
          <a:prstGeom prst="rect">
            <a:avLst/>
          </a:prstGeom>
        </p:spPr>
        <p:txBody>
          <a:bodyPr/>
          <a:lstStyle>
            <a:lvl1pPr marL="0" indent="0">
              <a:buSzTx/>
              <a:buFontTx/>
              <a:buNone/>
              <a:defRPr sz="1800"/>
            </a:lvl1pPr>
            <a:lvl2pPr marL="0" indent="342900">
              <a:buSzTx/>
              <a:buFontTx/>
              <a:buNone/>
              <a:defRPr sz="1800"/>
            </a:lvl2pPr>
            <a:lvl3pPr marL="0" indent="685800">
              <a:buSzTx/>
              <a:buFontTx/>
              <a:buNone/>
              <a:defRPr sz="1800"/>
            </a:lvl3pPr>
            <a:lvl4pPr marL="0" indent="1028700">
              <a:buSzTx/>
              <a:buFontTx/>
              <a:buNone/>
              <a:defRPr sz="1800"/>
            </a:lvl4pPr>
            <a:lvl5pPr marL="0" indent="1371600">
              <a:buSzTx/>
              <a:buFontTx/>
              <a:buNone/>
              <a:defRPr sz="18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471487" y="2434166"/>
            <a:ext cx="2914651" cy="5801785"/>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472381" y="486835"/>
            <a:ext cx="5915026" cy="1767418"/>
          </a:xfrm>
          <a:prstGeom prst="rect">
            <a:avLst/>
          </a:prstGeom>
        </p:spPr>
        <p:txBody>
          <a:bodyPr/>
          <a:lstStyle/>
          <a:p>
            <a:pPr/>
            <a:r>
              <a:t>Title Text</a:t>
            </a:r>
          </a:p>
        </p:txBody>
      </p:sp>
      <p:sp>
        <p:nvSpPr>
          <p:cNvPr id="48" name="Body Level One…"/>
          <p:cNvSpPr txBox="1"/>
          <p:nvPr>
            <p:ph type="body" sz="quarter" idx="1"/>
          </p:nvPr>
        </p:nvSpPr>
        <p:spPr>
          <a:xfrm>
            <a:off x="472381" y="2241550"/>
            <a:ext cx="2901256" cy="1098550"/>
          </a:xfrm>
          <a:prstGeom prst="rect">
            <a:avLst/>
          </a:prstGeom>
        </p:spPr>
        <p:txBody>
          <a:bodyPr anchor="b"/>
          <a:lstStyle>
            <a:lvl1pPr marL="0" indent="0">
              <a:buSzTx/>
              <a:buFontTx/>
              <a:buNone/>
              <a:defRPr b="1" sz="1800"/>
            </a:lvl1pPr>
            <a:lvl2pPr marL="0" indent="342900">
              <a:buSzTx/>
              <a:buFontTx/>
              <a:buNone/>
              <a:defRPr b="1" sz="1800"/>
            </a:lvl2pPr>
            <a:lvl3pPr marL="0" indent="685800">
              <a:buSzTx/>
              <a:buFontTx/>
              <a:buNone/>
              <a:defRPr b="1" sz="1800"/>
            </a:lvl3pPr>
            <a:lvl4pPr marL="0" indent="1028700">
              <a:buSzTx/>
              <a:buFontTx/>
              <a:buNone/>
              <a:defRPr b="1" sz="1800"/>
            </a:lvl4pPr>
            <a:lvl5pPr marL="0" indent="1371600">
              <a:buSzTx/>
              <a:buFontTx/>
              <a:buNone/>
              <a:defRPr b="1" sz="18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3471862" y="2241550"/>
            <a:ext cx="2915544" cy="1098550"/>
          </a:xfrm>
          <a:prstGeom prst="rect">
            <a:avLst/>
          </a:prstGeom>
        </p:spPr>
        <p:txBody>
          <a:bodyPr anchor="b"/>
          <a:lstStyle/>
          <a:p>
            <a:pPr marL="0" indent="0">
              <a:buSzTx/>
              <a:buFontTx/>
              <a:buNone/>
              <a:defRPr b="1" sz="18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472381" y="609600"/>
            <a:ext cx="2211884" cy="2133600"/>
          </a:xfrm>
          <a:prstGeom prst="rect">
            <a:avLst/>
          </a:prstGeom>
        </p:spPr>
        <p:txBody>
          <a:bodyPr anchor="b"/>
          <a:lstStyle>
            <a:lvl1pPr>
              <a:defRPr sz="2400"/>
            </a:lvl1pPr>
          </a:lstStyle>
          <a:p>
            <a:pPr/>
            <a:r>
              <a:t>Title Text</a:t>
            </a:r>
          </a:p>
        </p:txBody>
      </p:sp>
      <p:sp>
        <p:nvSpPr>
          <p:cNvPr id="73" name="Body Level One…"/>
          <p:cNvSpPr txBox="1"/>
          <p:nvPr>
            <p:ph type="body" sz="half" idx="1"/>
          </p:nvPr>
        </p:nvSpPr>
        <p:spPr>
          <a:xfrm>
            <a:off x="2915542" y="1316568"/>
            <a:ext cx="3471864" cy="6498168"/>
          </a:xfrm>
          <a:prstGeom prst="rect">
            <a:avLst/>
          </a:prstGeom>
        </p:spPr>
        <p:txBody>
          <a:bodyPr/>
          <a:lstStyle>
            <a:lvl1pPr>
              <a:defRPr sz="2400"/>
            </a:lvl1pPr>
            <a:lvl2pPr marL="538842" indent="-195942">
              <a:defRPr sz="2400"/>
            </a:lvl2pPr>
            <a:lvl3pPr marL="914400" indent="-228600">
              <a:defRPr sz="2400"/>
            </a:lvl3pPr>
            <a:lvl4pPr marL="1303019" indent="-274319">
              <a:defRPr sz="2400"/>
            </a:lvl4pPr>
            <a:lvl5pPr marL="1645920" indent="-274320">
              <a:defRPr sz="24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472381" y="2743200"/>
            <a:ext cx="2211884" cy="5082117"/>
          </a:xfrm>
          <a:prstGeom prst="rect">
            <a:avLst/>
          </a:prstGeom>
        </p:spPr>
        <p:txBody>
          <a:bodyPr/>
          <a:lstStyle/>
          <a:p>
            <a:pPr marL="0" indent="0">
              <a:buSzTx/>
              <a:buFontTx/>
              <a:buNone/>
              <a:defRPr sz="12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472381" y="609600"/>
            <a:ext cx="2211884" cy="2133600"/>
          </a:xfrm>
          <a:prstGeom prst="rect">
            <a:avLst/>
          </a:prstGeom>
        </p:spPr>
        <p:txBody>
          <a:bodyPr anchor="b"/>
          <a:lstStyle>
            <a:lvl1pPr>
              <a:defRPr sz="2400"/>
            </a:lvl1pPr>
          </a:lstStyle>
          <a:p>
            <a:pPr/>
            <a:r>
              <a:t>Title Text</a:t>
            </a:r>
          </a:p>
        </p:txBody>
      </p:sp>
      <p:sp>
        <p:nvSpPr>
          <p:cNvPr id="83" name="Picture Placeholder 2"/>
          <p:cNvSpPr/>
          <p:nvPr>
            <p:ph type="pic" sz="half" idx="21"/>
          </p:nvPr>
        </p:nvSpPr>
        <p:spPr>
          <a:xfrm>
            <a:off x="2915542" y="1316568"/>
            <a:ext cx="3471864" cy="6498168"/>
          </a:xfrm>
          <a:prstGeom prst="rect">
            <a:avLst/>
          </a:prstGeom>
        </p:spPr>
        <p:txBody>
          <a:bodyPr lIns="91439" rIns="91439">
            <a:noAutofit/>
          </a:bodyPr>
          <a:lstStyle/>
          <a:p>
            <a:pPr/>
          </a:p>
        </p:txBody>
      </p:sp>
      <p:sp>
        <p:nvSpPr>
          <p:cNvPr id="84" name="Body Level One…"/>
          <p:cNvSpPr txBox="1"/>
          <p:nvPr>
            <p:ph type="body" sz="quarter" idx="1"/>
          </p:nvPr>
        </p:nvSpPr>
        <p:spPr>
          <a:xfrm>
            <a:off x="472381" y="2743200"/>
            <a:ext cx="2211884" cy="5082117"/>
          </a:xfrm>
          <a:prstGeom prst="rect">
            <a:avLst/>
          </a:prstGeom>
        </p:spPr>
        <p:txBody>
          <a:bodyPr/>
          <a:lstStyle>
            <a:lvl1pPr marL="0" indent="0">
              <a:buSzTx/>
              <a:buFontTx/>
              <a:buNone/>
              <a:defRPr sz="1200"/>
            </a:lvl1pPr>
            <a:lvl2pPr marL="0" indent="342900">
              <a:buSzTx/>
              <a:buFontTx/>
              <a:buNone/>
              <a:defRPr sz="1200"/>
            </a:lvl2pPr>
            <a:lvl3pPr marL="0" indent="685800">
              <a:buSzTx/>
              <a:buFontTx/>
              <a:buNone/>
              <a:defRPr sz="1200"/>
            </a:lvl3pPr>
            <a:lvl4pPr marL="0" indent="1028700">
              <a:buSzTx/>
              <a:buFontTx/>
              <a:buNone/>
              <a:defRPr sz="1200"/>
            </a:lvl4pPr>
            <a:lvl5pPr marL="0" indent="1371600">
              <a:buSzTx/>
              <a:buFontTx/>
              <a:buNone/>
              <a:defRPr sz="12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471487" y="486835"/>
            <a:ext cx="5915026" cy="1767418"/>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471487" y="2434166"/>
            <a:ext cx="5915026" cy="5801785"/>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166510" y="8602982"/>
            <a:ext cx="220003" cy="231141"/>
          </a:xfrm>
          <a:prstGeom prst="rect">
            <a:avLst/>
          </a:prstGeom>
          <a:ln w="12700">
            <a:miter lim="400000"/>
          </a:ln>
        </p:spPr>
        <p:txBody>
          <a:bodyPr wrap="none" lIns="45719" rIns="45719" anchor="ctr">
            <a:spAutoFit/>
          </a:bodyPr>
          <a:lstStyle>
            <a:lvl1pPr algn="r">
              <a:defRPr sz="9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mn-lt"/>
          <a:ea typeface="+mn-ea"/>
          <a:cs typeface="+mn-cs"/>
          <a:sym typeface="Calibri"/>
        </a:defRPr>
      </a:lvl1pPr>
      <a:lvl2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mn-lt"/>
          <a:ea typeface="+mn-ea"/>
          <a:cs typeface="+mn-cs"/>
          <a:sym typeface="Calibri"/>
        </a:defRPr>
      </a:lvl2pPr>
      <a:lvl3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mn-lt"/>
          <a:ea typeface="+mn-ea"/>
          <a:cs typeface="+mn-cs"/>
          <a:sym typeface="Calibri"/>
        </a:defRPr>
      </a:lvl3pPr>
      <a:lvl4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mn-lt"/>
          <a:ea typeface="+mn-ea"/>
          <a:cs typeface="+mn-cs"/>
          <a:sym typeface="Calibri"/>
        </a:defRPr>
      </a:lvl4pPr>
      <a:lvl5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mn-lt"/>
          <a:ea typeface="+mn-ea"/>
          <a:cs typeface="+mn-cs"/>
          <a:sym typeface="Calibri"/>
        </a:defRPr>
      </a:lvl5pPr>
      <a:lvl6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mn-lt"/>
          <a:ea typeface="+mn-ea"/>
          <a:cs typeface="+mn-cs"/>
          <a:sym typeface="Calibri"/>
        </a:defRPr>
      </a:lvl6pPr>
      <a:lvl7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mn-lt"/>
          <a:ea typeface="+mn-ea"/>
          <a:cs typeface="+mn-cs"/>
          <a:sym typeface="Calibri"/>
        </a:defRPr>
      </a:lvl7pPr>
      <a:lvl8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mn-lt"/>
          <a:ea typeface="+mn-ea"/>
          <a:cs typeface="+mn-cs"/>
          <a:sym typeface="Calibri"/>
        </a:defRPr>
      </a:lvl8pPr>
      <a:lvl9pPr marL="0" marR="0" indent="0" algn="l"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mn-lt"/>
          <a:ea typeface="+mn-ea"/>
          <a:cs typeface="+mn-cs"/>
          <a:sym typeface="Calibri"/>
        </a:defRPr>
      </a:lvl9pPr>
    </p:titleStyle>
    <p:bodyStyle>
      <a:lvl1pPr marL="171450" marR="0" indent="-171450"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1pPr>
      <a:lvl2pPr marL="542925" marR="0" indent="-200025"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2pPr>
      <a:lvl3pPr marL="925830" marR="0" indent="-240030"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3pPr>
      <a:lvl4pPr marL="13056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4pPr>
      <a:lvl5pPr marL="16485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5pPr>
      <a:lvl6pPr marL="19914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b="0" baseline="0" cap="none" i="0" spc="0" strike="noStrike" sz="2100" u="none">
          <a:solidFill>
            <a:srgbClr val="000000"/>
          </a:solidFill>
          <a:uFillTx/>
          <a:latin typeface="+mn-lt"/>
          <a:ea typeface="+mn-ea"/>
          <a:cs typeface="+mn-cs"/>
          <a:sym typeface="Calibri"/>
        </a:defRPr>
      </a:lvl9pPr>
    </p:bodyStyle>
    <p:otherStyle>
      <a:lvl1pPr marL="0" marR="0" indent="0" algn="r" defTabSz="878006"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1pPr>
      <a:lvl2pPr marL="0" marR="0" indent="439003" algn="r" defTabSz="878006"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2pPr>
      <a:lvl3pPr marL="0" marR="0" indent="878006" algn="r" defTabSz="878006"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3pPr>
      <a:lvl4pPr marL="0" marR="0" indent="1317010" algn="r" defTabSz="878006"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4pPr>
      <a:lvl5pPr marL="0" marR="0" indent="1756013" algn="r" defTabSz="878006"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5pPr>
      <a:lvl6pPr marL="0" marR="0" indent="2195016" algn="r" defTabSz="878006"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6pPr>
      <a:lvl7pPr marL="0" marR="0" indent="2634021" algn="r" defTabSz="878006"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7pPr>
      <a:lvl8pPr marL="0" marR="0" indent="3073024" algn="r" defTabSz="878006"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8pPr>
      <a:lvl9pPr marL="0" marR="0" indent="3512027" algn="r" defTabSz="878006"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2.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Rectangle 4"/>
          <p:cNvSpPr/>
          <p:nvPr/>
        </p:nvSpPr>
        <p:spPr>
          <a:xfrm>
            <a:off x="3437171" y="1909147"/>
            <a:ext cx="3396064" cy="1584722"/>
          </a:xfrm>
          <a:prstGeom prst="rect">
            <a:avLst/>
          </a:prstGeom>
          <a:solidFill>
            <a:srgbClr val="BDD7EE"/>
          </a:solidFill>
          <a:ln w="12700">
            <a:miter lim="400000"/>
          </a:ln>
        </p:spPr>
        <p:txBody>
          <a:bodyPr lIns="45719" rIns="45719" anchor="ctr"/>
          <a:lstStyle/>
          <a:p>
            <a:pPr algn="ctr">
              <a:defRPr sz="1000">
                <a:solidFill>
                  <a:srgbClr val="FFFFFF"/>
                </a:solidFill>
              </a:defRPr>
            </a:pPr>
          </a:p>
        </p:txBody>
      </p:sp>
      <p:pic>
        <p:nvPicPr>
          <p:cNvPr id="95" name="Picture 7" descr="Picture 7"/>
          <p:cNvPicPr>
            <a:picLocks noChangeAspect="1"/>
          </p:cNvPicPr>
          <p:nvPr/>
        </p:nvPicPr>
        <p:blipFill>
          <a:blip r:embed="rId2">
            <a:extLst/>
          </a:blip>
          <a:stretch>
            <a:fillRect/>
          </a:stretch>
        </p:blipFill>
        <p:spPr>
          <a:xfrm>
            <a:off x="0" y="987028"/>
            <a:ext cx="6858000" cy="857251"/>
          </a:xfrm>
          <a:prstGeom prst="rect">
            <a:avLst/>
          </a:prstGeom>
          <a:ln w="12700">
            <a:miter lim="400000"/>
          </a:ln>
        </p:spPr>
      </p:pic>
      <p:sp>
        <p:nvSpPr>
          <p:cNvPr id="96" name="TextBox 8"/>
          <p:cNvSpPr txBox="1"/>
          <p:nvPr/>
        </p:nvSpPr>
        <p:spPr>
          <a:xfrm>
            <a:off x="4572948" y="1047543"/>
            <a:ext cx="2229406" cy="574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r">
              <a:defRPr b="1" sz="1600">
                <a:solidFill>
                  <a:srgbClr val="002060"/>
                </a:solidFill>
              </a:defRPr>
            </a:pPr>
            <a:r>
              <a:t>The Complete Enterprise </a:t>
            </a:r>
          </a:p>
          <a:p>
            <a:pPr algn="r">
              <a:defRPr b="1" sz="1600">
                <a:solidFill>
                  <a:srgbClr val="002060"/>
                </a:solidFill>
              </a:defRPr>
            </a:pPr>
            <a:r>
              <a:t>Billing Solution</a:t>
            </a:r>
          </a:p>
        </p:txBody>
      </p:sp>
      <p:sp>
        <p:nvSpPr>
          <p:cNvPr id="97" name="TextBox 9"/>
          <p:cNvSpPr txBox="1"/>
          <p:nvPr/>
        </p:nvSpPr>
        <p:spPr>
          <a:xfrm>
            <a:off x="131445" y="1905000"/>
            <a:ext cx="3089911" cy="1183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1400"/>
            </a:pPr>
            <a:r>
              <a:t>BOSS 2.0</a:t>
            </a:r>
          </a:p>
          <a:p>
            <a:pPr>
              <a:defRPr sz="1000"/>
            </a:pPr>
          </a:p>
          <a:p>
            <a:pPr>
              <a:defRPr sz="1200"/>
            </a:pPr>
            <a:r>
              <a:t>A complete front-to-back telecommunications Back Office Billing and Operations Support System (B/OSS) for converged telecom carrier services.</a:t>
            </a:r>
          </a:p>
        </p:txBody>
      </p:sp>
      <p:sp>
        <p:nvSpPr>
          <p:cNvPr id="98" name="TextBox 11"/>
          <p:cNvSpPr txBox="1"/>
          <p:nvPr/>
        </p:nvSpPr>
        <p:spPr>
          <a:xfrm>
            <a:off x="3420041" y="1869100"/>
            <a:ext cx="3392239" cy="218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800"/>
            </a:lvl1pPr>
          </a:lstStyle>
          <a:p>
            <a:pPr/>
            <a:r>
              <a:t>	</a:t>
            </a:r>
          </a:p>
        </p:txBody>
      </p:sp>
      <p:sp>
        <p:nvSpPr>
          <p:cNvPr id="99" name="TextBox 12"/>
          <p:cNvSpPr txBox="1"/>
          <p:nvPr/>
        </p:nvSpPr>
        <p:spPr>
          <a:xfrm>
            <a:off x="45719" y="6586228"/>
            <a:ext cx="6756635" cy="2174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r">
              <a:defRPr b="1" sz="1400"/>
            </a:pPr>
            <a:r>
              <a:t>Flexible Modular Design</a:t>
            </a:r>
            <a:br/>
          </a:p>
          <a:p>
            <a:pPr>
              <a:defRPr sz="1100"/>
            </a:pPr>
            <a:r>
              <a:t>BOSS 2.0 is a highly flexible product built in modules and placed in an open framework. This allows you to place the modules where your company wants, give rights to whom they want, and easily create special portals for special groups or customers. Most importantly you can:</a:t>
            </a:r>
          </a:p>
          <a:p>
            <a:pPr>
              <a:defRPr sz="1100"/>
            </a:pPr>
          </a:p>
          <a:p>
            <a:pPr marL="171450" indent="-171450">
              <a:buSzPct val="100000"/>
              <a:buFont typeface="Arial"/>
              <a:buChar char="•"/>
              <a:defRPr sz="1100"/>
            </a:pPr>
            <a:r>
              <a:t>There are 100+ telecom modules provided with their included maintenance upgrades</a:t>
            </a:r>
          </a:p>
          <a:p>
            <a:pPr marL="171450" indent="-171450">
              <a:buSzPct val="100000"/>
              <a:buFont typeface="Arial"/>
              <a:buChar char="•"/>
              <a:defRPr sz="1100"/>
            </a:pPr>
            <a:r>
              <a:t>Modules to be built for you on an a la carte basis.</a:t>
            </a:r>
          </a:p>
          <a:p>
            <a:pPr marL="171450" indent="-171450">
              <a:buSzPct val="100000"/>
              <a:buFont typeface="Arial"/>
              <a:buChar char="•"/>
              <a:defRPr sz="1100"/>
            </a:pPr>
            <a:r>
              <a:t>Buy modules from the thousands available on the open market.</a:t>
            </a:r>
          </a:p>
          <a:p>
            <a:pPr marL="171450" indent="-171450">
              <a:buSzPct val="100000"/>
              <a:buFont typeface="Arial"/>
              <a:buChar char="•"/>
              <a:defRPr sz="1100"/>
            </a:pPr>
            <a:r>
              <a:t>Write your own modules for the ultimate control of your business functions.</a:t>
            </a:r>
          </a:p>
          <a:p>
            <a:pPr>
              <a:defRPr sz="1100"/>
            </a:pPr>
          </a:p>
          <a:p>
            <a:pPr>
              <a:defRPr sz="1100"/>
            </a:pPr>
            <a:r>
              <a:t>Or you can choose to do any combination of the above options.</a:t>
            </a:r>
          </a:p>
        </p:txBody>
      </p:sp>
      <p:sp>
        <p:nvSpPr>
          <p:cNvPr id="100" name="TextBox 13"/>
          <p:cNvSpPr txBox="1"/>
          <p:nvPr/>
        </p:nvSpPr>
        <p:spPr>
          <a:xfrm>
            <a:off x="-1" y="3563403"/>
            <a:ext cx="6848077" cy="2999741"/>
          </a:xfrm>
          <a:prstGeom prst="rect">
            <a:avLst/>
          </a:prstGeom>
          <a:solidFill>
            <a:srgbClr val="DEEBF7"/>
          </a:solidFill>
          <a:ln w="12700">
            <a:miter lim="400000"/>
          </a:ln>
          <a:extLst>
            <a:ext uri="{C572A759-6A51-4108-AA02-DFA0A04FC94B}">
              <ma14:wrappingTextBoxFlag xmlns:ma14="http://schemas.microsoft.com/office/mac/drawingml/2011/main" val="1"/>
            </a:ext>
          </a:extLst>
        </p:spPr>
        <p:txBody>
          <a:bodyPr lIns="45719" rIns="45719">
            <a:spAutoFit/>
          </a:bodyPr>
          <a:lstStyle/>
          <a:p>
            <a:pPr>
              <a:defRPr b="1" sz="1400"/>
            </a:pPr>
            <a:r>
              <a:t>Multiple Views for Multiple Purposes</a:t>
            </a:r>
            <a:br/>
          </a:p>
          <a:p>
            <a:pPr>
              <a:defRPr sz="1100"/>
            </a:pPr>
            <a:r>
              <a:t>One size doesn’t always fit all so BOSS 2.0 provides multiple portals for different audiences and for different business functions.  The functionality and look and feel of these portals is highly configurable to meet your needs.  BOSS 2.0 starts you off with the basic:</a:t>
            </a:r>
          </a:p>
          <a:p>
            <a:pPr>
              <a:defRPr sz="1100"/>
            </a:pPr>
          </a:p>
          <a:p>
            <a:pPr marL="171450" indent="-171450">
              <a:buSzPct val="100000"/>
              <a:buFont typeface="Arial"/>
              <a:buChar char="•"/>
              <a:defRPr sz="1100"/>
            </a:pPr>
            <a:r>
              <a:t>Employee Portal for customer management</a:t>
            </a:r>
          </a:p>
          <a:p>
            <a:pPr marL="171450" indent="-171450">
              <a:buSzPct val="100000"/>
              <a:buFont typeface="Arial"/>
              <a:buChar char="•"/>
              <a:defRPr sz="1100"/>
            </a:pPr>
            <a:r>
              <a:t>Agent Portal allowing agents to management their base</a:t>
            </a:r>
          </a:p>
          <a:p>
            <a:pPr marL="171450" indent="-171450">
              <a:buSzPct val="100000"/>
              <a:buFont typeface="Arial"/>
              <a:buChar char="•"/>
              <a:defRPr sz="1100"/>
            </a:pPr>
            <a:r>
              <a:t>Automation Portal for managing billing, provisioning and other automated functions such as letter and email generation.</a:t>
            </a:r>
          </a:p>
          <a:p>
            <a:pPr marL="171450" indent="-171450">
              <a:buSzPct val="100000"/>
              <a:buFont typeface="Arial"/>
              <a:buChar char="•"/>
              <a:defRPr sz="1100"/>
            </a:pPr>
            <a:r>
              <a:t>Self Care Portal allowing your customers to view billing, make payments and manage services</a:t>
            </a:r>
          </a:p>
          <a:p>
            <a:pPr marL="171450" indent="-171450">
              <a:buSzPct val="100000"/>
              <a:buFont typeface="Arial"/>
              <a:buChar char="•"/>
              <a:defRPr sz="1100"/>
            </a:pPr>
            <a:r>
              <a:t>Ecommerce Site allowing your customers to purchase new services online</a:t>
            </a:r>
          </a:p>
          <a:p>
            <a:pPr marL="171450" indent="-171450">
              <a:buSzPct val="100000"/>
              <a:buFont typeface="Arial"/>
              <a:buChar char="•"/>
              <a:defRPr sz="1100"/>
            </a:pPr>
            <a:r>
              <a:t>Point of Sale Portal for your “brick and mortar” locations or kiosks for in person purchases, service activations and returns.</a:t>
            </a:r>
          </a:p>
          <a:p>
            <a:pPr>
              <a:defRPr sz="1100"/>
            </a:pPr>
          </a:p>
          <a:p>
            <a:pPr>
              <a:defRPr sz="1100"/>
            </a:pPr>
            <a:r>
              <a:t>BOSS 2.0 also can provide unlimited additional custom portals for when you need information organized in a different fashion.</a:t>
            </a:r>
          </a:p>
        </p:txBody>
      </p:sp>
      <p:sp>
        <p:nvSpPr>
          <p:cNvPr id="101" name="TextBox 14"/>
          <p:cNvSpPr txBox="1"/>
          <p:nvPr/>
        </p:nvSpPr>
        <p:spPr>
          <a:xfrm>
            <a:off x="3531068" y="2240332"/>
            <a:ext cx="3152225" cy="1089530"/>
          </a:xfrm>
          <a:prstGeom prst="rect">
            <a:avLst/>
          </a:prstGeom>
          <a:ln w="12700">
            <a:miter lim="400000"/>
          </a:ln>
          <a:extLst>
            <a:ext uri="{C572A759-6A51-4108-AA02-DFA0A04FC94B}">
              <ma14:wrappingTextBoxFlag xmlns:ma14="http://schemas.microsoft.com/office/mac/drawingml/2011/main" val="1"/>
            </a:ext>
          </a:extLst>
        </p:spPr>
        <p:txBody>
          <a:bodyPr lIns="45719" rIns="45719" numCol="2"/>
          <a:lstStyle/>
          <a:p>
            <a:pPr marL="171450" indent="-171450">
              <a:lnSpc>
                <a:spcPct val="90000"/>
              </a:lnSpc>
              <a:buClr>
                <a:srgbClr val="2E75B6"/>
              </a:buClr>
              <a:buSzPct val="100000"/>
              <a:buFont typeface="Arial"/>
              <a:buChar char="•"/>
              <a:defRPr sz="1000"/>
            </a:pPr>
            <a:r>
              <a:t>Order Management</a:t>
            </a:r>
          </a:p>
          <a:p>
            <a:pPr lvl="1" marL="171450" indent="-171450">
              <a:lnSpc>
                <a:spcPct val="90000"/>
              </a:lnSpc>
              <a:buClr>
                <a:srgbClr val="2E75B6"/>
              </a:buClr>
              <a:buSzPct val="100000"/>
              <a:buFont typeface="Arial"/>
              <a:buChar char="•"/>
              <a:defRPr sz="1000"/>
            </a:pPr>
            <a:r>
              <a:t>Provisioning</a:t>
            </a:r>
          </a:p>
          <a:p>
            <a:pPr lvl="1" marL="171450" indent="-171450">
              <a:lnSpc>
                <a:spcPct val="90000"/>
              </a:lnSpc>
              <a:buClr>
                <a:srgbClr val="2E75B6"/>
              </a:buClr>
              <a:buSzPct val="100000"/>
              <a:buFont typeface="Arial"/>
              <a:buChar char="•"/>
              <a:defRPr sz="1000"/>
            </a:pPr>
            <a:r>
              <a:t>Rating</a:t>
            </a:r>
          </a:p>
          <a:p>
            <a:pPr lvl="1" marL="171450" indent="-171450">
              <a:lnSpc>
                <a:spcPct val="90000"/>
              </a:lnSpc>
              <a:buClr>
                <a:srgbClr val="2E75B6"/>
              </a:buClr>
              <a:buSzPct val="100000"/>
              <a:buFont typeface="Arial"/>
              <a:buChar char="•"/>
              <a:defRPr sz="1000"/>
            </a:pPr>
            <a:r>
              <a:t>Billing</a:t>
            </a:r>
          </a:p>
          <a:p>
            <a:pPr lvl="1" marL="171450" indent="-171450">
              <a:lnSpc>
                <a:spcPct val="90000"/>
              </a:lnSpc>
              <a:buClr>
                <a:srgbClr val="2E75B6"/>
              </a:buClr>
              <a:buSzPct val="100000"/>
              <a:buFont typeface="Arial"/>
              <a:buChar char="•"/>
              <a:defRPr sz="1000"/>
            </a:pPr>
            <a:r>
              <a:t>Collections</a:t>
            </a:r>
          </a:p>
          <a:p>
            <a:pPr lvl="1" marL="171450" indent="-171450">
              <a:lnSpc>
                <a:spcPct val="90000"/>
              </a:lnSpc>
              <a:buClr>
                <a:srgbClr val="2E75B6"/>
              </a:buClr>
              <a:buSzPct val="100000"/>
              <a:buFont typeface="Arial"/>
              <a:buChar char="•"/>
              <a:defRPr sz="1000"/>
            </a:pPr>
            <a:r>
              <a:t>Customer Care</a:t>
            </a:r>
          </a:p>
          <a:p>
            <a:pPr lvl="1" marL="171450" indent="-171450">
              <a:lnSpc>
                <a:spcPct val="90000"/>
              </a:lnSpc>
              <a:buClr>
                <a:srgbClr val="2E75B6"/>
              </a:buClr>
              <a:buSzPct val="100000"/>
              <a:buFont typeface="Arial"/>
              <a:buChar char="•"/>
              <a:defRPr sz="1000"/>
            </a:pPr>
            <a:r>
              <a:t>Financial Management</a:t>
            </a:r>
          </a:p>
          <a:p>
            <a:pPr lvl="1" marL="171450" indent="-171450">
              <a:lnSpc>
                <a:spcPct val="90000"/>
              </a:lnSpc>
              <a:buClr>
                <a:srgbClr val="2E75B6"/>
              </a:buClr>
              <a:buSzPct val="100000"/>
              <a:buFont typeface="Arial"/>
              <a:buChar char="•"/>
              <a:defRPr sz="1000"/>
            </a:pPr>
            <a:r>
              <a:t>Inventory</a:t>
            </a:r>
          </a:p>
          <a:p>
            <a:pPr lvl="1" marL="171450" indent="-171450">
              <a:lnSpc>
                <a:spcPct val="90000"/>
              </a:lnSpc>
              <a:buClr>
                <a:srgbClr val="2E75B6"/>
              </a:buClr>
              <a:buSzPct val="100000"/>
              <a:buFont typeface="Arial"/>
              <a:buChar char="•"/>
              <a:defRPr sz="1000"/>
            </a:pPr>
            <a:r>
              <a:t>Work Flow Management</a:t>
            </a:r>
          </a:p>
        </p:txBody>
      </p:sp>
      <p:sp>
        <p:nvSpPr>
          <p:cNvPr id="102" name="TextBox 15"/>
          <p:cNvSpPr txBox="1"/>
          <p:nvPr/>
        </p:nvSpPr>
        <p:spPr>
          <a:xfrm>
            <a:off x="3540593" y="1932007"/>
            <a:ext cx="3304623" cy="45085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90000"/>
              </a:lnSpc>
              <a:defRPr b="1" sz="1400" u="sng"/>
            </a:lvl1pPr>
          </a:lstStyle>
          <a:p>
            <a:pPr/>
            <a:r>
              <a:t>Key Features</a:t>
            </a:r>
          </a:p>
        </p:txBody>
      </p:sp>
      <p:sp>
        <p:nvSpPr>
          <p:cNvPr id="103" name="Rectangle 16"/>
          <p:cNvSpPr txBox="1"/>
          <p:nvPr/>
        </p:nvSpPr>
        <p:spPr>
          <a:xfrm>
            <a:off x="58294" y="145359"/>
            <a:ext cx="3828019" cy="6502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b="1" sz="2200">
                <a:solidFill>
                  <a:srgbClr val="203864"/>
                </a:solidFill>
              </a:defRPr>
            </a:pPr>
            <a:r>
              <a:t>Back Office Software System 2.0</a:t>
            </a:r>
          </a:p>
          <a:p>
            <a:pPr>
              <a:defRPr b="1" sz="1400">
                <a:solidFill>
                  <a:schemeClr val="accent3"/>
                </a:solidFill>
              </a:defRPr>
            </a:pPr>
            <a:r>
              <a:t>Leveraging Time Through Technology</a:t>
            </a:r>
          </a:p>
        </p:txBody>
      </p:sp>
      <p:pic>
        <p:nvPicPr>
          <p:cNvPr id="104" name="Object 18" descr="Object 18"/>
          <p:cNvPicPr>
            <a:picLocks noChangeAspect="1"/>
          </p:cNvPicPr>
          <p:nvPr/>
        </p:nvPicPr>
        <p:blipFill>
          <a:blip r:embed="rId3">
            <a:extLst/>
          </a:blip>
          <a:stretch>
            <a:fillRect/>
          </a:stretch>
        </p:blipFill>
        <p:spPr>
          <a:xfrm>
            <a:off x="5595075" y="7938845"/>
            <a:ext cx="808511" cy="812121"/>
          </a:xfrm>
          <a:prstGeom prst="rect">
            <a:avLst/>
          </a:prstGeom>
          <a:ln w="12700">
            <a:miter lim="400000"/>
          </a:ln>
        </p:spPr>
      </p:pic>
      <p:pic>
        <p:nvPicPr>
          <p:cNvPr id="105" name="Picture 20" descr="Picture 20"/>
          <p:cNvPicPr>
            <a:picLocks noChangeAspect="1"/>
          </p:cNvPicPr>
          <p:nvPr/>
        </p:nvPicPr>
        <p:blipFill>
          <a:blip r:embed="rId4">
            <a:extLst/>
          </a:blip>
          <a:stretch>
            <a:fillRect/>
          </a:stretch>
        </p:blipFill>
        <p:spPr>
          <a:xfrm>
            <a:off x="5304895" y="4395973"/>
            <a:ext cx="1388871" cy="653013"/>
          </a:xfrm>
          <a:prstGeom prst="rect">
            <a:avLst/>
          </a:prstGeom>
          <a:ln w="12700">
            <a:miter lim="400000"/>
          </a:ln>
        </p:spPr>
      </p:pic>
      <p:pic>
        <p:nvPicPr>
          <p:cNvPr id="106" name="Solex_LOGO.png" descr="Solex_LOGO.png"/>
          <p:cNvPicPr>
            <a:picLocks noChangeAspect="1"/>
          </p:cNvPicPr>
          <p:nvPr/>
        </p:nvPicPr>
        <p:blipFill>
          <a:blip r:embed="rId5">
            <a:extLst/>
          </a:blip>
          <a:stretch>
            <a:fillRect/>
          </a:stretch>
        </p:blipFill>
        <p:spPr>
          <a:xfrm>
            <a:off x="4986849" y="145359"/>
            <a:ext cx="1651949" cy="814389"/>
          </a:xfrm>
          <a:prstGeom prst="rect">
            <a:avLst/>
          </a:prstGeom>
          <a:ln w="12700">
            <a:miter lim="400000"/>
          </a:ln>
          <a:effectLst>
            <a:reflection blurRad="0" stA="0" stPos="0" endA="0" endPos="40000" dist="0" dir="5400000" fadeDir="5400000" sx="100000" sy="-100000" kx="0" ky="0" algn="bl" rotWithShape="0"/>
          </a:effectLst>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8" name="Picture 3" descr="Picture 3"/>
          <p:cNvPicPr>
            <a:picLocks noChangeAspect="1"/>
          </p:cNvPicPr>
          <p:nvPr/>
        </p:nvPicPr>
        <p:blipFill>
          <a:blip r:embed="rId2">
            <a:extLst/>
          </a:blip>
          <a:stretch>
            <a:fillRect/>
          </a:stretch>
        </p:blipFill>
        <p:spPr>
          <a:xfrm>
            <a:off x="0" y="0"/>
            <a:ext cx="6858000" cy="857250"/>
          </a:xfrm>
          <a:prstGeom prst="rect">
            <a:avLst/>
          </a:prstGeom>
          <a:ln w="12700">
            <a:miter lim="400000"/>
          </a:ln>
        </p:spPr>
      </p:pic>
      <p:sp>
        <p:nvSpPr>
          <p:cNvPr id="109" name="Rectangle 5"/>
          <p:cNvSpPr/>
          <p:nvPr/>
        </p:nvSpPr>
        <p:spPr>
          <a:xfrm>
            <a:off x="0" y="948405"/>
            <a:ext cx="6858000" cy="2709038"/>
          </a:xfrm>
          <a:prstGeom prst="rect">
            <a:avLst/>
          </a:prstGeom>
          <a:solidFill>
            <a:srgbClr val="BDD7EE"/>
          </a:solidFill>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07000"/>
              </a:lnSpc>
              <a:spcBef>
                <a:spcPts val="800"/>
              </a:spcBef>
              <a:defRPr b="1" sz="1400"/>
            </a:pPr>
            <a:r>
              <a:t>A High Degree of Automation</a:t>
            </a:r>
          </a:p>
          <a:p>
            <a:pPr>
              <a:lnSpc>
                <a:spcPct val="107000"/>
              </a:lnSpc>
              <a:defRPr sz="1100"/>
            </a:pPr>
            <a:r>
              <a:t>As a standard, BOSS 2.0 has a highly flexible “event driven” architecture.  For example, based on conditions such as acquiring a new customer the system can send out welcome letters, or create a reminder emails to overdue customers.  BOSS 2.0 can automate much of your company’s day-to-day routine activities, such as</a:t>
            </a:r>
            <a:br/>
            <a:r>
              <a:t>automatically:</a:t>
            </a:r>
          </a:p>
          <a:p>
            <a:pPr marL="171450" indent="-171450">
              <a:lnSpc>
                <a:spcPct val="107000"/>
              </a:lnSpc>
              <a:buSzPts val="1100"/>
              <a:buFont typeface="Arial"/>
              <a:buChar char="•"/>
              <a:tabLst>
                <a:tab pos="533400" algn="l"/>
              </a:tabLst>
              <a:defRPr sz="1100"/>
            </a:pPr>
            <a:r>
              <a:t>Downloading and rating Call detail records</a:t>
            </a:r>
          </a:p>
          <a:p>
            <a:pPr marL="171450" indent="-171450">
              <a:lnSpc>
                <a:spcPct val="107000"/>
              </a:lnSpc>
              <a:buSzPts val="1100"/>
              <a:buFont typeface="Arial"/>
              <a:buChar char="•"/>
              <a:tabLst>
                <a:tab pos="533400" algn="l"/>
              </a:tabLst>
              <a:defRPr sz="1100"/>
            </a:pPr>
            <a:r>
              <a:t>Blocking service for delinquent customers from all of your underlying carriers</a:t>
            </a:r>
          </a:p>
          <a:p>
            <a:pPr marL="171450" indent="-171450">
              <a:lnSpc>
                <a:spcPct val="107000"/>
              </a:lnSpc>
              <a:buSzPts val="1100"/>
              <a:buFont typeface="Arial"/>
              <a:buChar char="•"/>
              <a:tabLst>
                <a:tab pos="533400" algn="l"/>
              </a:tabLst>
              <a:defRPr sz="1100"/>
            </a:pPr>
            <a:r>
              <a:t>Running bill runs</a:t>
            </a:r>
          </a:p>
          <a:p>
            <a:pPr marL="171450" indent="-171450">
              <a:lnSpc>
                <a:spcPct val="107000"/>
              </a:lnSpc>
              <a:buSzPts val="1100"/>
              <a:buFont typeface="Arial"/>
              <a:buChar char="•"/>
              <a:tabLst>
                <a:tab pos="533400" algn="l"/>
              </a:tabLst>
              <a:defRPr sz="1100"/>
            </a:pPr>
            <a:r>
              <a:t>Provisioning and collecting status information</a:t>
            </a:r>
          </a:p>
          <a:p>
            <a:pPr marL="171450" indent="-171450">
              <a:lnSpc>
                <a:spcPct val="107000"/>
              </a:lnSpc>
              <a:buSzPts val="1100"/>
              <a:buFont typeface="Arial"/>
              <a:buChar char="•"/>
              <a:tabLst>
                <a:tab pos="533400" algn="l"/>
              </a:tabLst>
              <a:defRPr sz="1100"/>
            </a:pPr>
            <a:r>
              <a:t>Activating and sending communications to customers</a:t>
            </a:r>
          </a:p>
          <a:p>
            <a:pPr marL="171450" indent="-171450">
              <a:lnSpc>
                <a:spcPct val="107000"/>
              </a:lnSpc>
              <a:buSzPts val="1100"/>
              <a:buFont typeface="Arial"/>
              <a:buChar char="•"/>
              <a:tabLst>
                <a:tab pos="533400" algn="l"/>
              </a:tabLst>
              <a:defRPr sz="1100"/>
            </a:pPr>
            <a:r>
              <a:t>Creating and tracking work lists for employees</a:t>
            </a:r>
          </a:p>
          <a:p>
            <a:pPr marL="171450" indent="-171450">
              <a:lnSpc>
                <a:spcPct val="107000"/>
              </a:lnSpc>
              <a:buSzPts val="1100"/>
              <a:buFont typeface="Arial"/>
              <a:buChar char="•"/>
              <a:tabLst>
                <a:tab pos="533400" algn="l"/>
              </a:tabLst>
              <a:defRPr sz="1100"/>
            </a:pPr>
            <a:r>
              <a:t>Sending out reports</a:t>
            </a:r>
          </a:p>
          <a:p>
            <a:pPr marL="171450" indent="-171450">
              <a:lnSpc>
                <a:spcPct val="107000"/>
              </a:lnSpc>
              <a:buSzPts val="1100"/>
              <a:buFont typeface="Arial"/>
              <a:buChar char="•"/>
              <a:tabLst>
                <a:tab pos="533400" algn="l"/>
              </a:tabLst>
              <a:defRPr sz="1100"/>
            </a:pPr>
            <a:r>
              <a:t>Assigning and tracking tasks for individuals </a:t>
            </a:r>
          </a:p>
          <a:p>
            <a:pPr marL="171450" indent="-171450">
              <a:lnSpc>
                <a:spcPct val="107000"/>
              </a:lnSpc>
              <a:buSzPts val="1100"/>
              <a:buFont typeface="Arial"/>
              <a:buChar char="•"/>
              <a:tabLst>
                <a:tab pos="533400" algn="l"/>
              </a:tabLst>
              <a:defRPr sz="1100"/>
            </a:pPr>
            <a:r>
              <a:t>Sending letters or emails to customers</a:t>
            </a:r>
          </a:p>
        </p:txBody>
      </p:sp>
      <p:sp>
        <p:nvSpPr>
          <p:cNvPr id="110" name="Rectangle 6"/>
          <p:cNvSpPr/>
          <p:nvPr/>
        </p:nvSpPr>
        <p:spPr>
          <a:xfrm>
            <a:off x="0" y="3793521"/>
            <a:ext cx="6858000" cy="1675639"/>
          </a:xfrm>
          <a:prstGeom prst="rect">
            <a:avLst/>
          </a:prstGeom>
          <a:solidFill>
            <a:srgbClr val="DEEBF7"/>
          </a:solidFill>
          <a:ln w="12700">
            <a:miter lim="400000"/>
          </a:ln>
          <a:extLst>
            <a:ext uri="{C572A759-6A51-4108-AA02-DFA0A04FC94B}">
              <ma14:wrappingTextBoxFlag xmlns:ma14="http://schemas.microsoft.com/office/mac/drawingml/2011/main" val="1"/>
            </a:ext>
          </a:extLst>
        </p:spPr>
        <p:txBody>
          <a:bodyPr lIns="45719" rIns="45719">
            <a:spAutoFit/>
          </a:bodyPr>
          <a:lstStyle/>
          <a:p>
            <a:pPr algn="r">
              <a:lnSpc>
                <a:spcPct val="107000"/>
              </a:lnSpc>
              <a:spcBef>
                <a:spcPts val="800"/>
              </a:spcBef>
              <a:defRPr b="1" sz="1400"/>
            </a:pPr>
            <a:r>
              <a:t>Simple Affordable Pricing</a:t>
            </a:r>
          </a:p>
          <a:p>
            <a:pPr>
              <a:lnSpc>
                <a:spcPct val="107000"/>
              </a:lnSpc>
              <a:spcBef>
                <a:spcPts val="800"/>
              </a:spcBef>
              <a:defRPr sz="1100"/>
            </a:pPr>
            <a:r>
              <a:t>BOSS 2.0 has options to your fit your business no matter your size.   Our most popular “Simple Pricing” model means no longer being “nickeled and dimed” by companies that charge you by call record or bill run or rerun.  Almost every modules is included in the package allowing you to use as few or many of our modules all for the same low price.</a:t>
            </a:r>
          </a:p>
          <a:p>
            <a:pPr>
              <a:lnSpc>
                <a:spcPct val="107000"/>
              </a:lnSpc>
              <a:spcBef>
                <a:spcPts val="800"/>
              </a:spcBef>
              <a:defRPr sz="1100"/>
            </a:pPr>
            <a:r>
              <a:t>BOSS 2.0 offers a solution that will make you highly automated and allow you to be more</a:t>
            </a:r>
            <a:br/>
            <a:r>
              <a:t>profitable with less resources all for normally less than the cost of one employee.</a:t>
            </a:r>
          </a:p>
        </p:txBody>
      </p:sp>
      <p:sp>
        <p:nvSpPr>
          <p:cNvPr id="111" name="Rectangle 7"/>
          <p:cNvSpPr txBox="1"/>
          <p:nvPr/>
        </p:nvSpPr>
        <p:spPr>
          <a:xfrm>
            <a:off x="45719" y="5665356"/>
            <a:ext cx="6766561" cy="342836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07000"/>
              </a:lnSpc>
              <a:spcBef>
                <a:spcPts val="900"/>
              </a:spcBef>
              <a:defRPr b="1" sz="1400"/>
            </a:pPr>
            <a:r>
              <a:t>Design Philosophy</a:t>
            </a:r>
          </a:p>
          <a:p>
            <a:pPr>
              <a:lnSpc>
                <a:spcPct val="107000"/>
              </a:lnSpc>
              <a:defRPr sz="1100"/>
            </a:pPr>
            <a:r>
              <a:t>Historically, competitors’ products were designed to support single-service offering to providers (e.g. long distance, local, wireless, or VoIP). BOSS 2.0 was designed for telecom providers who are trying to win with bundled or converged services and value-added services. The flexibility BOSS 2.0 has built into its new offerings allows our customers to:</a:t>
            </a:r>
          </a:p>
          <a:p>
            <a:pPr marL="171450" indent="-171450">
              <a:lnSpc>
                <a:spcPct val="107000"/>
              </a:lnSpc>
              <a:buSzPts val="1100"/>
              <a:buFont typeface="Arial"/>
              <a:buChar char="•"/>
              <a:tabLst>
                <a:tab pos="457200" algn="l"/>
              </a:tabLst>
              <a:defRPr sz="1100"/>
            </a:pPr>
            <a:r>
              <a:t>Differentiate themselves by delivering a superior customer experience with our powerful, flexible, web-based system</a:t>
            </a:r>
          </a:p>
          <a:p>
            <a:pPr marL="171450" indent="-171450">
              <a:lnSpc>
                <a:spcPct val="107000"/>
              </a:lnSpc>
              <a:buSzPts val="1100"/>
              <a:buFont typeface="Arial"/>
              <a:buChar char="•"/>
              <a:tabLst>
                <a:tab pos="457200" algn="l"/>
              </a:tabLst>
              <a:defRPr sz="1100"/>
            </a:pPr>
            <a:r>
              <a:t>Deliver an easy-to-use interaction to purchase, add, or change products and services</a:t>
            </a:r>
          </a:p>
          <a:p>
            <a:pPr marL="171450" indent="-171450">
              <a:lnSpc>
                <a:spcPct val="107000"/>
              </a:lnSpc>
              <a:buSzPts val="1100"/>
              <a:buFont typeface="Arial"/>
              <a:buChar char="•"/>
              <a:tabLst>
                <a:tab pos="457200" algn="l"/>
              </a:tabLst>
              <a:defRPr sz="1100"/>
            </a:pPr>
            <a:r>
              <a:t>Align and package services in sensible, easy-to-understand formats</a:t>
            </a:r>
          </a:p>
          <a:p>
            <a:pPr marL="171450" indent="-171450">
              <a:lnSpc>
                <a:spcPct val="107000"/>
              </a:lnSpc>
              <a:buSzPts val="1100"/>
              <a:buFont typeface="Arial"/>
              <a:buChar char="•"/>
              <a:tabLst>
                <a:tab pos="457200" algn="l"/>
              </a:tabLst>
              <a:defRPr sz="1100"/>
            </a:pPr>
            <a:r>
              <a:t>Provide more instantaneous gratification by immediately distributing services that were sold</a:t>
            </a:r>
          </a:p>
          <a:p>
            <a:pPr marL="171450" indent="-171450">
              <a:lnSpc>
                <a:spcPct val="107000"/>
              </a:lnSpc>
              <a:buSzPts val="1100"/>
              <a:buFont typeface="Arial"/>
              <a:buChar char="•"/>
              <a:tabLst>
                <a:tab pos="457200" algn="l"/>
              </a:tabLst>
              <a:defRPr sz="1100"/>
            </a:pPr>
            <a:r>
              <a:t>Provide improved customer service and response time and accuracy</a:t>
            </a:r>
          </a:p>
          <a:p>
            <a:pPr marL="171450" indent="-171450">
              <a:lnSpc>
                <a:spcPct val="107000"/>
              </a:lnSpc>
              <a:buSzPts val="1100"/>
              <a:buFont typeface="Arial"/>
              <a:buChar char="•"/>
              <a:tabLst>
                <a:tab pos="457200" algn="l"/>
              </a:tabLst>
              <a:defRPr sz="1100"/>
            </a:pPr>
            <a:r>
              <a:t>Using BOSS 2.0’s Event Driven Architecture to replace labor-intensive procedures with single click actions such as automating billing, provisioning, letter and email preparation, and other costly practices</a:t>
            </a:r>
          </a:p>
          <a:p>
            <a:pPr marL="171450" indent="-171450">
              <a:lnSpc>
                <a:spcPct val="107000"/>
              </a:lnSpc>
              <a:buSzPts val="1100"/>
              <a:buFont typeface="Arial"/>
              <a:buChar char="•"/>
              <a:tabLst>
                <a:tab pos="457200" algn="l"/>
              </a:tabLst>
              <a:defRPr sz="1100"/>
            </a:pPr>
            <a:r>
              <a:t>Have agility in changing products, services and automated procedures</a:t>
            </a:r>
          </a:p>
          <a:p>
            <a:pPr>
              <a:lnSpc>
                <a:spcPct val="107000"/>
              </a:lnSpc>
              <a:tabLst>
                <a:tab pos="457200" algn="l"/>
              </a:tabLst>
              <a:defRPr sz="1100"/>
            </a:pPr>
            <a:br/>
            <a:r>
              <a:t>BOSS 2.0 is complete from order acquisition to billing, from prospect tracking to CRM, from executive level reporting to highly sophisticated rating automatic billing, and provisioning, commission generation, letter generation, and report generation</a:t>
            </a:r>
          </a:p>
        </p:txBody>
      </p:sp>
      <p:sp>
        <p:nvSpPr>
          <p:cNvPr id="112" name="TextBox 8"/>
          <p:cNvSpPr txBox="1"/>
          <p:nvPr/>
        </p:nvSpPr>
        <p:spPr>
          <a:xfrm>
            <a:off x="4582874" y="136236"/>
            <a:ext cx="2229407" cy="574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r">
              <a:defRPr b="1" sz="1600">
                <a:solidFill>
                  <a:srgbClr val="002060"/>
                </a:solidFill>
              </a:defRPr>
            </a:pPr>
            <a:r>
              <a:t>The Complete Enterprise </a:t>
            </a:r>
          </a:p>
          <a:p>
            <a:pPr algn="r">
              <a:defRPr b="1" sz="1600">
                <a:solidFill>
                  <a:srgbClr val="002060"/>
                </a:solidFill>
              </a:defRPr>
            </a:pPr>
            <a:r>
              <a:t>Billing Solution</a:t>
            </a:r>
          </a:p>
        </p:txBody>
      </p:sp>
      <p:pic>
        <p:nvPicPr>
          <p:cNvPr id="113" name="Picture 9" descr="Picture 9"/>
          <p:cNvPicPr>
            <a:picLocks noChangeAspect="1"/>
          </p:cNvPicPr>
          <p:nvPr/>
        </p:nvPicPr>
        <p:blipFill>
          <a:blip r:embed="rId3">
            <a:extLst/>
          </a:blip>
          <a:stretch>
            <a:fillRect/>
          </a:stretch>
        </p:blipFill>
        <p:spPr>
          <a:xfrm>
            <a:off x="5694219" y="2367278"/>
            <a:ext cx="921061" cy="901929"/>
          </a:xfrm>
          <a:prstGeom prst="rect">
            <a:avLst/>
          </a:prstGeom>
          <a:ln w="12700">
            <a:miter lim="400000"/>
          </a:ln>
        </p:spPr>
      </p:pic>
      <p:pic>
        <p:nvPicPr>
          <p:cNvPr id="114" name="Picture 12" descr="Picture 12"/>
          <p:cNvPicPr>
            <a:picLocks noChangeAspect="1"/>
          </p:cNvPicPr>
          <p:nvPr/>
        </p:nvPicPr>
        <p:blipFill>
          <a:blip r:embed="rId4">
            <a:extLst/>
          </a:blip>
          <a:srcRect l="0" t="0" r="11296" b="6607"/>
          <a:stretch>
            <a:fillRect/>
          </a:stretch>
        </p:blipFill>
        <p:spPr>
          <a:xfrm>
            <a:off x="5721932" y="4784452"/>
            <a:ext cx="840795" cy="620986"/>
          </a:xfrm>
          <a:prstGeom prst="rect">
            <a:avLst/>
          </a:prstGeom>
          <a:ln w="12700">
            <a:miter lim="400000"/>
          </a:ln>
        </p:spPr>
      </p:pic>
      <p:pic>
        <p:nvPicPr>
          <p:cNvPr id="115" name="Picture 10" descr="Picture 10"/>
          <p:cNvPicPr>
            <a:picLocks noChangeAspect="1"/>
          </p:cNvPicPr>
          <p:nvPr/>
        </p:nvPicPr>
        <p:blipFill>
          <a:blip r:embed="rId5">
            <a:extLst/>
          </a:blip>
          <a:stretch>
            <a:fillRect/>
          </a:stretch>
        </p:blipFill>
        <p:spPr>
          <a:xfrm>
            <a:off x="5640678" y="7228909"/>
            <a:ext cx="1003301" cy="752476"/>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7" name="Picture 3" descr="Picture 3"/>
          <p:cNvPicPr>
            <a:picLocks noChangeAspect="1"/>
          </p:cNvPicPr>
          <p:nvPr/>
        </p:nvPicPr>
        <p:blipFill>
          <a:blip r:embed="rId2">
            <a:extLst/>
          </a:blip>
          <a:stretch>
            <a:fillRect/>
          </a:stretch>
        </p:blipFill>
        <p:spPr>
          <a:xfrm>
            <a:off x="0" y="0"/>
            <a:ext cx="6858000" cy="857250"/>
          </a:xfrm>
          <a:prstGeom prst="rect">
            <a:avLst/>
          </a:prstGeom>
          <a:ln w="12700">
            <a:miter lim="400000"/>
          </a:ln>
        </p:spPr>
      </p:pic>
      <p:sp>
        <p:nvSpPr>
          <p:cNvPr id="118" name="TextBox 4"/>
          <p:cNvSpPr txBox="1"/>
          <p:nvPr/>
        </p:nvSpPr>
        <p:spPr>
          <a:xfrm>
            <a:off x="4582874" y="136236"/>
            <a:ext cx="2229407" cy="574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r">
              <a:defRPr b="1" sz="1600">
                <a:solidFill>
                  <a:srgbClr val="002060"/>
                </a:solidFill>
              </a:defRPr>
            </a:pPr>
            <a:r>
              <a:t>The Complete Enterprise </a:t>
            </a:r>
          </a:p>
          <a:p>
            <a:pPr algn="r">
              <a:defRPr b="1" sz="1600">
                <a:solidFill>
                  <a:srgbClr val="002060"/>
                </a:solidFill>
              </a:defRPr>
            </a:pPr>
            <a:r>
              <a:t>Billing Solution</a:t>
            </a:r>
          </a:p>
        </p:txBody>
      </p:sp>
      <p:sp>
        <p:nvSpPr>
          <p:cNvPr id="119" name="Rectangle 5"/>
          <p:cNvSpPr txBox="1"/>
          <p:nvPr/>
        </p:nvSpPr>
        <p:spPr>
          <a:xfrm>
            <a:off x="45719" y="857250"/>
            <a:ext cx="6766561" cy="3327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107000"/>
              </a:lnSpc>
              <a:defRPr b="1" sz="1600"/>
            </a:lvl1pPr>
          </a:lstStyle>
          <a:p>
            <a:pPr/>
            <a:r>
              <a:t>A Few Of Our System Highlights</a:t>
            </a:r>
          </a:p>
        </p:txBody>
      </p:sp>
      <p:grpSp>
        <p:nvGrpSpPr>
          <p:cNvPr id="122" name="Group 13"/>
          <p:cNvGrpSpPr/>
          <p:nvPr/>
        </p:nvGrpSpPr>
        <p:grpSpPr>
          <a:xfrm>
            <a:off x="0" y="1145946"/>
            <a:ext cx="6858000" cy="2273092"/>
            <a:chOff x="0" y="0"/>
            <a:chExt cx="6858000" cy="2273091"/>
          </a:xfrm>
        </p:grpSpPr>
        <p:sp>
          <p:nvSpPr>
            <p:cNvPr id="120" name="Rectangle 10"/>
            <p:cNvSpPr txBox="1"/>
            <p:nvPr/>
          </p:nvSpPr>
          <p:spPr>
            <a:xfrm>
              <a:off x="45719" y="249981"/>
              <a:ext cx="6766561" cy="202311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nSpc>
                  <a:spcPct val="107000"/>
                </a:lnSpc>
                <a:defRPr sz="1100"/>
              </a:pPr>
              <a:r>
                <a:t>The BOSS 2.0 easy to use billing system is designed to make billing very simple to operate.  Billing settings are setup via our unique template system so that information does not have to be reentered every cycle reducing time and human error.  Billing includes:</a:t>
              </a:r>
            </a:p>
            <a:p>
              <a:pPr marL="171450" indent="-171450">
                <a:lnSpc>
                  <a:spcPct val="107000"/>
                </a:lnSpc>
                <a:buSzPct val="100000"/>
                <a:buFont typeface="Arial"/>
                <a:buChar char="•"/>
                <a:defRPr sz="1100"/>
              </a:pPr>
              <a:r>
                <a:t>Customizable customer selection</a:t>
              </a:r>
            </a:p>
            <a:p>
              <a:pPr marL="171450" indent="-171450">
                <a:lnSpc>
                  <a:spcPct val="107000"/>
                </a:lnSpc>
                <a:buSzPct val="100000"/>
                <a:buFont typeface="Arial"/>
                <a:buChar char="•"/>
                <a:defRPr sz="1100"/>
              </a:pPr>
              <a:r>
                <a:t>Predefined settings that auto adjust each month </a:t>
              </a:r>
            </a:p>
            <a:p>
              <a:pPr marL="171450" indent="-171450">
                <a:lnSpc>
                  <a:spcPct val="107000"/>
                </a:lnSpc>
                <a:buSzPct val="100000"/>
                <a:buFont typeface="Arial"/>
                <a:buChar char="•"/>
                <a:defRPr sz="1100"/>
              </a:pPr>
              <a:r>
                <a:t>Multiple Bill formats.  Each format can also be customized</a:t>
              </a:r>
            </a:p>
            <a:p>
              <a:pPr marL="171450" indent="-171450">
                <a:lnSpc>
                  <a:spcPct val="107000"/>
                </a:lnSpc>
                <a:buSzPct val="100000"/>
                <a:buFont typeface="Arial"/>
                <a:buChar char="•"/>
                <a:defRPr sz="1100"/>
              </a:pPr>
              <a:r>
                <a:t>Print and Electronic Bill Delivery as well CDR delivery</a:t>
              </a:r>
            </a:p>
            <a:p>
              <a:pPr marL="171450" indent="-171450">
                <a:lnSpc>
                  <a:spcPct val="107000"/>
                </a:lnSpc>
                <a:buSzPct val="100000"/>
                <a:buFont typeface="Arial"/>
                <a:buChar char="•"/>
                <a:defRPr sz="1100"/>
              </a:pPr>
              <a:r>
                <a:t>Multiple Language and Country Support</a:t>
              </a:r>
            </a:p>
            <a:p>
              <a:pPr marL="171450" indent="-171450">
                <a:lnSpc>
                  <a:spcPct val="107000"/>
                </a:lnSpc>
                <a:buSzPct val="100000"/>
                <a:buFont typeface="Arial"/>
                <a:buChar char="•"/>
                <a:defRPr sz="1100"/>
              </a:pPr>
              <a:r>
                <a:t>Unlimited Cycles</a:t>
              </a:r>
            </a:p>
            <a:p>
              <a:pPr marL="171450" indent="-171450">
                <a:lnSpc>
                  <a:spcPct val="107000"/>
                </a:lnSpc>
                <a:buSzPct val="100000"/>
                <a:buFont typeface="Arial"/>
                <a:buChar char="•"/>
                <a:defRPr sz="1100"/>
              </a:pPr>
              <a:r>
                <a:t>Ability to rerun selective invoices eliminating the need to regenerate an entire run due to the need to change a few things getting your bills out quicker.  </a:t>
              </a:r>
            </a:p>
          </p:txBody>
        </p:sp>
        <p:sp>
          <p:nvSpPr>
            <p:cNvPr id="121" name="TextBox 12"/>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Billing</a:t>
              </a:r>
            </a:p>
          </p:txBody>
        </p:sp>
      </p:grpSp>
      <p:grpSp>
        <p:nvGrpSpPr>
          <p:cNvPr id="125" name="Group 16"/>
          <p:cNvGrpSpPr/>
          <p:nvPr/>
        </p:nvGrpSpPr>
        <p:grpSpPr>
          <a:xfrm>
            <a:off x="0" y="3530165"/>
            <a:ext cx="6858000" cy="1662222"/>
            <a:chOff x="0" y="0"/>
            <a:chExt cx="6858000" cy="1662220"/>
          </a:xfrm>
        </p:grpSpPr>
        <p:sp>
          <p:nvSpPr>
            <p:cNvPr id="123" name="Rectangle 17"/>
            <p:cNvSpPr txBox="1"/>
            <p:nvPr/>
          </p:nvSpPr>
          <p:spPr>
            <a:xfrm>
              <a:off x="45719" y="249980"/>
              <a:ext cx="6766561" cy="1412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BOSS 2.0’S powerful rating system can retrieve, rate and/or re-rerate any type of call records continuously, on a schedule or on demand.  Highlights include:</a:t>
              </a:r>
            </a:p>
            <a:p>
              <a:pPr marL="171450" indent="-171450">
                <a:buSzPct val="100000"/>
                <a:buFont typeface="Arial"/>
                <a:buChar char="•"/>
                <a:defRPr sz="1100"/>
              </a:pPr>
              <a:r>
                <a:t>Support for a huge number of carrier formats and support for custom formats</a:t>
              </a:r>
            </a:p>
            <a:p>
              <a:pPr marL="171450" indent="-171450">
                <a:buSzPct val="100000"/>
                <a:buFont typeface="Arial"/>
                <a:buChar char="•"/>
                <a:defRPr sz="1100"/>
              </a:pPr>
              <a:r>
                <a:t>Multiple pricing for each call record including the rate for the customer, your carrier rate and any wholesale rate to assist in margin analysis</a:t>
              </a:r>
            </a:p>
            <a:p>
              <a:pPr marL="171450" indent="-171450">
                <a:buSzPct val="100000"/>
                <a:buFont typeface="Arial"/>
                <a:buChar char="•"/>
                <a:defRPr sz="1100"/>
              </a:pPr>
              <a:r>
                <a:t>Advanced rate plan management including automatic handling of packages, bongs and custom rating scenarios.  The system also supports an exhaustive assortment of rating variations</a:t>
              </a:r>
            </a:p>
            <a:p>
              <a:pPr marL="171450" indent="-171450">
                <a:buSzPct val="100000"/>
                <a:buFont typeface="Arial"/>
                <a:buChar char="•"/>
                <a:defRPr sz="1100"/>
              </a:pPr>
              <a:r>
                <a:t>Support for rate plan inheritance, overrides, discounts as well as point to point rating.</a:t>
              </a:r>
            </a:p>
          </p:txBody>
        </p:sp>
        <p:sp>
          <p:nvSpPr>
            <p:cNvPr id="124" name="TextBox 18"/>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Rating</a:t>
              </a:r>
            </a:p>
          </p:txBody>
        </p:sp>
      </p:grpSp>
      <p:grpSp>
        <p:nvGrpSpPr>
          <p:cNvPr id="128" name="Group 19"/>
          <p:cNvGrpSpPr/>
          <p:nvPr/>
        </p:nvGrpSpPr>
        <p:grpSpPr>
          <a:xfrm>
            <a:off x="0" y="5329566"/>
            <a:ext cx="6858000" cy="836722"/>
            <a:chOff x="0" y="0"/>
            <a:chExt cx="6858000" cy="836721"/>
          </a:xfrm>
        </p:grpSpPr>
        <p:sp>
          <p:nvSpPr>
            <p:cNvPr id="126" name="Rectangle 20"/>
            <p:cNvSpPr txBox="1"/>
            <p:nvPr/>
          </p:nvSpPr>
          <p:spPr>
            <a:xfrm>
              <a:off x="45719" y="249981"/>
              <a:ext cx="6766561" cy="5867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100"/>
              </a:lvl1pPr>
            </a:lstStyle>
            <a:p>
              <a:pPr/>
              <a:r>
                <a:t>Our provisioning engine makes service activation supporting everything from direct access to switches for immediate activation to batch processing via ftp or email to paper orders where orders cannot be sent electronically.  Upon successful completion, all orders move automatically to billing</a:t>
              </a:r>
            </a:p>
          </p:txBody>
        </p:sp>
        <p:sp>
          <p:nvSpPr>
            <p:cNvPr id="127" name="TextBox 21"/>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Provisioning</a:t>
              </a:r>
            </a:p>
          </p:txBody>
        </p:sp>
      </p:grpSp>
      <p:grpSp>
        <p:nvGrpSpPr>
          <p:cNvPr id="131" name="Group 22"/>
          <p:cNvGrpSpPr/>
          <p:nvPr/>
        </p:nvGrpSpPr>
        <p:grpSpPr>
          <a:xfrm>
            <a:off x="0" y="6318777"/>
            <a:ext cx="6858000" cy="1827322"/>
            <a:chOff x="0" y="0"/>
            <a:chExt cx="6858000" cy="1827320"/>
          </a:xfrm>
        </p:grpSpPr>
        <p:sp>
          <p:nvSpPr>
            <p:cNvPr id="129" name="Rectangle 23"/>
            <p:cNvSpPr txBox="1"/>
            <p:nvPr/>
          </p:nvSpPr>
          <p:spPr>
            <a:xfrm>
              <a:off x="45719" y="249980"/>
              <a:ext cx="6766561" cy="1577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BOSS 2.0 knows that getting your orders all the way from entry to billing is important to your company and has an elegant and flexible workflow solution. Workflow capabilities includes:</a:t>
              </a:r>
            </a:p>
            <a:p>
              <a:pPr marL="171450" indent="-171450">
                <a:buSzPct val="100000"/>
                <a:buFont typeface="Arial"/>
                <a:buChar char="•"/>
                <a:defRPr sz="1100"/>
              </a:pPr>
              <a:r>
                <a:t>User defined Order Types</a:t>
              </a:r>
            </a:p>
            <a:p>
              <a:pPr marL="171450" indent="-171450">
                <a:buSzPct val="100000"/>
                <a:buFont typeface="Arial"/>
                <a:buChar char="•"/>
                <a:defRPr sz="1100"/>
              </a:pPr>
              <a:r>
                <a:t>Customizable Order Forms</a:t>
              </a:r>
            </a:p>
            <a:p>
              <a:pPr marL="171450" indent="-171450">
                <a:buSzPct val="100000"/>
                <a:buFont typeface="Arial"/>
                <a:buChar char="•"/>
                <a:defRPr sz="1100"/>
              </a:pPr>
              <a:r>
                <a:t>Automatic order assignment to personnel</a:t>
              </a:r>
            </a:p>
            <a:p>
              <a:pPr marL="171450" indent="-171450">
                <a:buSzPct val="100000"/>
                <a:buFont typeface="Arial"/>
                <a:buChar char="•"/>
                <a:defRPr sz="1100"/>
              </a:pPr>
              <a:r>
                <a:t>User Task assignment to personnel</a:t>
              </a:r>
            </a:p>
            <a:p>
              <a:pPr marL="171450" indent="-171450">
                <a:buSzPct val="100000"/>
                <a:buFont typeface="Arial"/>
                <a:buChar char="•"/>
                <a:defRPr sz="1100"/>
              </a:pPr>
              <a:r>
                <a:t>Multipath workflow processing based on user decisions</a:t>
              </a:r>
            </a:p>
            <a:p>
              <a:pPr marL="171450" indent="-171450">
                <a:buSzPct val="100000"/>
                <a:buFont typeface="Arial"/>
                <a:buChar char="•"/>
                <a:defRPr sz="1100"/>
              </a:pPr>
              <a:r>
                <a:t>Notifications at different order stages</a:t>
              </a:r>
            </a:p>
            <a:p>
              <a:pPr marL="171450" indent="-171450">
                <a:buSzPct val="100000"/>
                <a:buFont typeface="Arial"/>
                <a:buChar char="•"/>
                <a:defRPr sz="1100"/>
              </a:pPr>
              <a:r>
                <a:t>Customizable actions at each stage of the order</a:t>
              </a:r>
            </a:p>
          </p:txBody>
        </p:sp>
        <p:sp>
          <p:nvSpPr>
            <p:cNvPr id="130" name="TextBox 24"/>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Workflow Management</a:t>
              </a:r>
            </a:p>
          </p:txBody>
        </p:sp>
      </p:grpSp>
      <p:grpSp>
        <p:nvGrpSpPr>
          <p:cNvPr id="134" name="Group 25"/>
          <p:cNvGrpSpPr/>
          <p:nvPr/>
        </p:nvGrpSpPr>
        <p:grpSpPr>
          <a:xfrm>
            <a:off x="0" y="8303786"/>
            <a:ext cx="6858000" cy="671622"/>
            <a:chOff x="0" y="0"/>
            <a:chExt cx="6858000" cy="671620"/>
          </a:xfrm>
        </p:grpSpPr>
        <p:sp>
          <p:nvSpPr>
            <p:cNvPr id="132" name="Rectangle 26"/>
            <p:cNvSpPr txBox="1"/>
            <p:nvPr/>
          </p:nvSpPr>
          <p:spPr>
            <a:xfrm>
              <a:off x="45719" y="249980"/>
              <a:ext cx="6766561" cy="421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100"/>
              </a:lvl1pPr>
            </a:lstStyle>
            <a:p>
              <a:pPr/>
              <a:r>
                <a:t>Agents get their own customized portal specifically tailored to their needs.  They can access their subset of customers to provide support.  Agent portals can also be private labeled with an individual look and feel.</a:t>
              </a:r>
            </a:p>
          </p:txBody>
        </p:sp>
        <p:sp>
          <p:nvSpPr>
            <p:cNvPr id="133" name="TextBox 27"/>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Agent Support</a:t>
              </a:r>
            </a:p>
          </p:txBody>
        </p:sp>
      </p:gr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6" name="Picture 3" descr="Picture 3"/>
          <p:cNvPicPr>
            <a:picLocks noChangeAspect="1"/>
          </p:cNvPicPr>
          <p:nvPr/>
        </p:nvPicPr>
        <p:blipFill>
          <a:blip r:embed="rId2">
            <a:extLst/>
          </a:blip>
          <a:stretch>
            <a:fillRect/>
          </a:stretch>
        </p:blipFill>
        <p:spPr>
          <a:xfrm>
            <a:off x="0" y="0"/>
            <a:ext cx="6858000" cy="857250"/>
          </a:xfrm>
          <a:prstGeom prst="rect">
            <a:avLst/>
          </a:prstGeom>
          <a:ln w="12700">
            <a:miter lim="400000"/>
          </a:ln>
        </p:spPr>
      </p:pic>
      <p:sp>
        <p:nvSpPr>
          <p:cNvPr id="137" name="TextBox 4"/>
          <p:cNvSpPr txBox="1"/>
          <p:nvPr/>
        </p:nvSpPr>
        <p:spPr>
          <a:xfrm>
            <a:off x="4582874" y="136236"/>
            <a:ext cx="2229407" cy="574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r">
              <a:defRPr b="1" sz="1600">
                <a:solidFill>
                  <a:srgbClr val="002060"/>
                </a:solidFill>
              </a:defRPr>
            </a:pPr>
            <a:r>
              <a:t>The Complete Enterprise </a:t>
            </a:r>
          </a:p>
          <a:p>
            <a:pPr algn="r">
              <a:defRPr b="1" sz="1600">
                <a:solidFill>
                  <a:srgbClr val="002060"/>
                </a:solidFill>
              </a:defRPr>
            </a:pPr>
            <a:r>
              <a:t>Billing Solution</a:t>
            </a:r>
          </a:p>
        </p:txBody>
      </p:sp>
      <p:sp>
        <p:nvSpPr>
          <p:cNvPr id="138" name="Rectangle 5"/>
          <p:cNvSpPr txBox="1"/>
          <p:nvPr/>
        </p:nvSpPr>
        <p:spPr>
          <a:xfrm>
            <a:off x="45719" y="857250"/>
            <a:ext cx="6766561" cy="3327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107000"/>
              </a:lnSpc>
              <a:defRPr b="1" sz="1600"/>
            </a:lvl1pPr>
          </a:lstStyle>
          <a:p>
            <a:pPr/>
            <a:r>
              <a:t>A Few Of Our System Highlights</a:t>
            </a:r>
          </a:p>
        </p:txBody>
      </p:sp>
      <p:grpSp>
        <p:nvGrpSpPr>
          <p:cNvPr id="141" name="Group 6"/>
          <p:cNvGrpSpPr/>
          <p:nvPr/>
        </p:nvGrpSpPr>
        <p:grpSpPr>
          <a:xfrm>
            <a:off x="0" y="1145945"/>
            <a:ext cx="6858000" cy="7656622"/>
            <a:chOff x="0" y="0"/>
            <a:chExt cx="6858000" cy="7656621"/>
          </a:xfrm>
        </p:grpSpPr>
        <p:sp>
          <p:nvSpPr>
            <p:cNvPr id="139" name="Rectangle 7"/>
            <p:cNvSpPr txBox="1"/>
            <p:nvPr/>
          </p:nvSpPr>
          <p:spPr>
            <a:xfrm>
              <a:off x="45719" y="249981"/>
              <a:ext cx="6766561" cy="7406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The systems supports a large number of telecom services plus allows you the flexibility of creating your own services.  Some examples include:</a:t>
              </a:r>
            </a:p>
            <a:p>
              <a:pPr>
                <a:defRPr sz="1100"/>
              </a:pPr>
            </a:p>
            <a:p>
              <a:pPr>
                <a:defRPr b="1" sz="1200"/>
              </a:pPr>
              <a:r>
                <a:t>Wireless Support</a:t>
              </a:r>
            </a:p>
            <a:p>
              <a:pPr>
                <a:defRPr sz="1100"/>
              </a:pPr>
              <a:r>
                <a:t>BOSS 2.0 software is designed in easily configured modules. BOSS 2.0 offers a set of modules for Wireless Carriers and MVNO’s that support complete wireless operations from ordering, drop shipping inventory, provisioning, activation, rating, billing, and collections. BOSS 2.0 connects directly into the Sprint PCS platform, the Verizon Wireless platform, T-Mobile and certain GSM switches so provisioning can be automatically accomplished from these tightly bonded connections with BOSS 2.0.</a:t>
              </a:r>
            </a:p>
            <a:p>
              <a:pPr>
                <a:defRPr sz="1100"/>
              </a:pPr>
              <a:r>
                <a:t>For Prepaid, BOSS 2.0 supports carrier and switch defined Prepaid or can implement a custom prepaid solution without help from the underlying carrier.  BOSS 2.0 downloads and rates CDR every few minutes, making custom Prepaid feasible and available for your telecom company to offer even if an underlying carrier or switch does not do the minute count down. The software can be configured to automatically warn customers of impending depletion of minutes and is able to automatically shut off customers if and when their minutes are used up. Your customers can query and replenish their minutes with credit cards through a BOSS 2.0-fed IVR system.</a:t>
              </a:r>
            </a:p>
            <a:p>
              <a:pPr>
                <a:defRPr sz="1100"/>
              </a:pPr>
              <a:r>
                <a:t>For Postpaid, the BOSS 2.0 package system supports the many and varied combinations of free and Friends and Family minutes. The standard BOSS 2.0 rating handles the usage and the standard BOSS 2.0 billing is flexible enough to render elegant paper or electronic bills, and auto-debit credit cards or ACH accounts.</a:t>
              </a:r>
            </a:p>
            <a:p>
              <a:pPr>
                <a:defRPr sz="1100"/>
              </a:pPr>
              <a:r>
                <a:t> </a:t>
              </a:r>
            </a:p>
            <a:p>
              <a:pPr>
                <a:defRPr b="1" sz="1200"/>
              </a:pPr>
              <a:r>
                <a:t>Wireline</a:t>
              </a:r>
            </a:p>
            <a:p>
              <a:pPr>
                <a:defRPr sz="1100"/>
              </a:pPr>
              <a:r>
                <a:t>BOSS 2.0 provides all the tools needed for successful wireline operations, prepaid or postpaid, local, long distance, or dedicated. BOSS 2.0 acquires the orders, checks the credit, provisions the orders, downloads and rates the CDR’s, bills one-time and recurring charges plus usage, and automatically helps collect the revenues.</a:t>
              </a:r>
            </a:p>
            <a:p>
              <a:pPr>
                <a:defRPr sz="1100"/>
              </a:pPr>
              <a:r>
                <a:t>BOSS 2.0 has tools that automate much of the process in its Automation Central. Workflows are easily set up in its Order Workflow tool. Follow up of customer items, trouble tickets, alarms, and overdue items are easily handled in the BOSS 2.0 Productivity Center</a:t>
              </a:r>
            </a:p>
            <a:p>
              <a:pPr>
                <a:defRPr sz="1100"/>
              </a:pPr>
              <a:r>
                <a:t> </a:t>
              </a:r>
            </a:p>
            <a:p>
              <a:pPr>
                <a:defRPr b="1" sz="1200"/>
              </a:pPr>
              <a:r>
                <a:t>VoIP</a:t>
              </a:r>
            </a:p>
            <a:p>
              <a:pPr>
                <a:defRPr sz="1100"/>
              </a:pPr>
              <a:r>
                <a:t>BOSS 2.0 software is designed in easily configured modules. BOSS 2.0 offers a set of modules for VoIP Carriers that support the complete Voice Over Internet Protocol operations from ordering, drop shipping inventory, provisioning, activation, rating, billing, and collections.</a:t>
              </a:r>
              <a:br/>
              <a:r>
                <a:t>Through the BOSS 2.0 SDK, the BOSS 2.0 system can hook directly up to a telecom switches, gateways, and servers so the system can automatically accept orders over the Internet or from customer service input, automatically check credit or validate credit cards, and then automatically provision. The system can automatically cut off service for non-payment or other business rules.</a:t>
              </a:r>
            </a:p>
            <a:p>
              <a:pPr>
                <a:defRPr sz="1100"/>
              </a:pPr>
              <a:r>
                <a:t> </a:t>
              </a:r>
            </a:p>
            <a:p>
              <a:pPr>
                <a:defRPr b="1" sz="1200"/>
              </a:pPr>
              <a:r>
                <a:t>Local</a:t>
              </a:r>
            </a:p>
            <a:p>
              <a:pPr>
                <a:defRPr sz="1100"/>
              </a:pPr>
              <a:r>
                <a:t>BOSS 2.0 has modules that support and directly connect to the local providers.  These modules support the direct “Pre-Order” activity, such as going directly into the LEC customer database and pulling down the Customer Service Record (CSR) just by typing in the Billing Telephone Number (BTN). Once BOSS 2.0 has the CSR, it parses the customer and order information and stores it in the database, so the information can be used to automatically form a new order to be provisioned (sent back as an order) or stored for historical purposes. The system can validate addresses, offer alternatives, pull down new telephone numbers, and other like services necessary for successful provisioning.  </a:t>
              </a:r>
            </a:p>
          </p:txBody>
        </p:sp>
        <p:sp>
          <p:nvSpPr>
            <p:cNvPr id="140" name="TextBox 8"/>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Service Support</a:t>
              </a:r>
            </a:p>
          </p:txBody>
        </p:sp>
      </p:gr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3" name="Picture 3" descr="Picture 3"/>
          <p:cNvPicPr>
            <a:picLocks noChangeAspect="1"/>
          </p:cNvPicPr>
          <p:nvPr/>
        </p:nvPicPr>
        <p:blipFill>
          <a:blip r:embed="rId2">
            <a:extLst/>
          </a:blip>
          <a:stretch>
            <a:fillRect/>
          </a:stretch>
        </p:blipFill>
        <p:spPr>
          <a:xfrm>
            <a:off x="0" y="0"/>
            <a:ext cx="6858000" cy="857250"/>
          </a:xfrm>
          <a:prstGeom prst="rect">
            <a:avLst/>
          </a:prstGeom>
          <a:ln w="12700">
            <a:miter lim="400000"/>
          </a:ln>
        </p:spPr>
      </p:pic>
      <p:sp>
        <p:nvSpPr>
          <p:cNvPr id="144" name="TextBox 4"/>
          <p:cNvSpPr txBox="1"/>
          <p:nvPr/>
        </p:nvSpPr>
        <p:spPr>
          <a:xfrm>
            <a:off x="4582874" y="136236"/>
            <a:ext cx="2229407" cy="574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r">
              <a:defRPr b="1" sz="1600">
                <a:solidFill>
                  <a:srgbClr val="002060"/>
                </a:solidFill>
              </a:defRPr>
            </a:pPr>
            <a:r>
              <a:t>The Complete Enterprise </a:t>
            </a:r>
          </a:p>
          <a:p>
            <a:pPr algn="r">
              <a:defRPr b="1" sz="1600">
                <a:solidFill>
                  <a:srgbClr val="002060"/>
                </a:solidFill>
              </a:defRPr>
            </a:pPr>
            <a:r>
              <a:t>Billing Solution</a:t>
            </a:r>
          </a:p>
        </p:txBody>
      </p:sp>
      <p:sp>
        <p:nvSpPr>
          <p:cNvPr id="145" name="Rectangle 5"/>
          <p:cNvSpPr txBox="1"/>
          <p:nvPr/>
        </p:nvSpPr>
        <p:spPr>
          <a:xfrm>
            <a:off x="45719" y="857250"/>
            <a:ext cx="6766561" cy="3327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107000"/>
              </a:lnSpc>
              <a:defRPr b="1" sz="1600"/>
            </a:lvl1pPr>
          </a:lstStyle>
          <a:p>
            <a:pPr/>
            <a:r>
              <a:t>A Few Of Our System Highlights</a:t>
            </a:r>
          </a:p>
        </p:txBody>
      </p:sp>
      <p:grpSp>
        <p:nvGrpSpPr>
          <p:cNvPr id="148" name="Group 6"/>
          <p:cNvGrpSpPr/>
          <p:nvPr/>
        </p:nvGrpSpPr>
        <p:grpSpPr>
          <a:xfrm>
            <a:off x="0" y="1145946"/>
            <a:ext cx="6858000" cy="3656122"/>
            <a:chOff x="0" y="0"/>
            <a:chExt cx="6858000" cy="3656121"/>
          </a:xfrm>
        </p:grpSpPr>
        <p:sp>
          <p:nvSpPr>
            <p:cNvPr id="146" name="Rectangle 7"/>
            <p:cNvSpPr txBox="1"/>
            <p:nvPr/>
          </p:nvSpPr>
          <p:spPr>
            <a:xfrm>
              <a:off x="45719" y="249981"/>
              <a:ext cx="6766561" cy="3406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The systems supports a large number of telecom services plus allows you the flexibility of creating your own services.  Some examples include:</a:t>
              </a:r>
            </a:p>
            <a:p>
              <a:pPr>
                <a:defRPr sz="1100"/>
              </a:pPr>
              <a:r>
                <a:t> </a:t>
              </a:r>
            </a:p>
            <a:p>
              <a:pPr>
                <a:defRPr b="1" sz="1200"/>
              </a:pPr>
              <a:r>
                <a:t>Postpaid / Prepaid</a:t>
              </a:r>
            </a:p>
            <a:p>
              <a:pPr>
                <a:defRPr sz="1100"/>
              </a:pPr>
              <a:r>
                <a:t>Automation is the key to running a successful prepaid operation. Whether the service is local, wireless, or VoIP, automation turns a labor-intensive process into a very smooth and manageable operation.</a:t>
              </a:r>
            </a:p>
            <a:p>
              <a:pPr>
                <a:defRPr sz="1100"/>
              </a:pPr>
            </a:p>
            <a:p>
              <a:pPr>
                <a:defRPr sz="1100"/>
              </a:pPr>
              <a:r>
                <a:t>With Local, BOSS 2.0 automates Order Capture and automatically fills out the order from the pulled Customer Service Record (CSR). BOSS 2.0 automatically prepares the provisioning forms and allows them to be changed manually or overlaid with a predefined package. When the provisioning information is designated as ready, the system automatically sends up the order and tracks the order through to completeness. The system will automatically warn of non-renewals and block or discontinue service for non-payment. Restoring of service is equally automatic.</a:t>
              </a:r>
            </a:p>
            <a:p>
              <a:pPr>
                <a:defRPr sz="1100"/>
              </a:pPr>
            </a:p>
            <a:p>
              <a:pPr>
                <a:defRPr sz="1100"/>
              </a:pPr>
              <a:r>
                <a:t>With wireless, BOSS 2.0 is directly tied into systems such as Sprint PCS systems, Verizon Wireless and T-Mobile as well as different switches, allowing for direct provisioning and automatic tracking of status through completion. The system can process usage by downloading the usage (CDR’s) every few minutes, and rating and applying rules to the usage. BOSS 2.0 can automatically send out SMS text messages warning users to replenish their minutes, or shut off accounts over limit.</a:t>
              </a:r>
            </a:p>
            <a:p>
              <a:pPr>
                <a:defRPr sz="1100"/>
              </a:pPr>
            </a:p>
            <a:p>
              <a:pPr>
                <a:defRPr sz="1100"/>
              </a:pPr>
              <a:r>
                <a:t>With VoIP, BOSS 2.0 can be interfaced to switches, gateways, and the like to provision, bill, and manage the usage.</a:t>
              </a:r>
            </a:p>
          </p:txBody>
        </p:sp>
        <p:sp>
          <p:nvSpPr>
            <p:cNvPr id="147" name="TextBox 8"/>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Service Support</a:t>
              </a:r>
            </a:p>
          </p:txBody>
        </p:sp>
      </p:grpSp>
      <p:grpSp>
        <p:nvGrpSpPr>
          <p:cNvPr id="151" name="Group 9"/>
          <p:cNvGrpSpPr/>
          <p:nvPr/>
        </p:nvGrpSpPr>
        <p:grpSpPr>
          <a:xfrm>
            <a:off x="0" y="5142572"/>
            <a:ext cx="6858000" cy="1166922"/>
            <a:chOff x="0" y="0"/>
            <a:chExt cx="6858000" cy="1166920"/>
          </a:xfrm>
        </p:grpSpPr>
        <p:sp>
          <p:nvSpPr>
            <p:cNvPr id="149" name="Rectangle 10"/>
            <p:cNvSpPr txBox="1"/>
            <p:nvPr/>
          </p:nvSpPr>
          <p:spPr>
            <a:xfrm>
              <a:off x="45719" y="249980"/>
              <a:ext cx="6766561" cy="9169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BOSS 2.0 also supports the creation of custom services giving you the ability to create your own service types  You define the layout as well as validation and business rules.</a:t>
              </a:r>
            </a:p>
            <a:p>
              <a:pPr>
                <a:defRPr sz="1100"/>
              </a:pPr>
              <a:r>
                <a:t>  </a:t>
              </a:r>
            </a:p>
            <a:p>
              <a:pPr>
                <a:defRPr sz="1100"/>
              </a:pPr>
              <a:r>
                <a:t>Services can have their own onetime and/or recurring charges as well as utilize call record processing and other telecommunication attributes.  These services can also be connected to the provisioning system</a:t>
              </a:r>
            </a:p>
          </p:txBody>
        </p:sp>
        <p:sp>
          <p:nvSpPr>
            <p:cNvPr id="150" name="TextBox 11"/>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Custom Services</a:t>
              </a:r>
            </a:p>
          </p:txBody>
        </p:sp>
      </p:grpSp>
      <p:grpSp>
        <p:nvGrpSpPr>
          <p:cNvPr id="155" name="Group 12"/>
          <p:cNvGrpSpPr/>
          <p:nvPr/>
        </p:nvGrpSpPr>
        <p:grpSpPr>
          <a:xfrm>
            <a:off x="0" y="6585849"/>
            <a:ext cx="6858000" cy="1724107"/>
            <a:chOff x="0" y="0"/>
            <a:chExt cx="6858000" cy="1724106"/>
          </a:xfrm>
        </p:grpSpPr>
        <p:sp>
          <p:nvSpPr>
            <p:cNvPr id="152" name="Rectangle 13"/>
            <p:cNvSpPr txBox="1"/>
            <p:nvPr/>
          </p:nvSpPr>
          <p:spPr>
            <a:xfrm>
              <a:off x="45719" y="249980"/>
              <a:ext cx="6766561" cy="421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100"/>
              </a:lvl1pPr>
            </a:lstStyle>
            <a:p>
              <a:pPr/>
              <a:r>
                <a:t>Supporting your customers is easy with our CRM Modules.  These modules give you the power to assist with all your customers needs.  Some example modules are:</a:t>
              </a:r>
            </a:p>
          </p:txBody>
        </p:sp>
        <p:sp>
          <p:nvSpPr>
            <p:cNvPr id="153" name="TextBox 14"/>
            <p:cNvSpPr txBox="1"/>
            <p:nvPr/>
          </p:nvSpPr>
          <p:spPr>
            <a:xfrm>
              <a:off x="0" y="-1"/>
              <a:ext cx="6858000" cy="307341"/>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Customer Relation Management</a:t>
              </a:r>
            </a:p>
          </p:txBody>
        </p:sp>
        <p:sp>
          <p:nvSpPr>
            <p:cNvPr id="154" name="Rectangle 15"/>
            <p:cNvSpPr txBox="1"/>
            <p:nvPr/>
          </p:nvSpPr>
          <p:spPr>
            <a:xfrm>
              <a:off x="45719" y="744861"/>
              <a:ext cx="6766561" cy="97924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2" spcCol="38099" anchor="t">
              <a:noAutofit/>
            </a:bodyPr>
            <a:lstStyle/>
            <a:p>
              <a:pPr marL="171450" indent="-171450">
                <a:buSzPct val="100000"/>
                <a:buFont typeface="Arial"/>
                <a:buChar char="•"/>
                <a:defRPr sz="1100"/>
              </a:pPr>
              <a:r>
                <a:t>Customer Information</a:t>
              </a:r>
            </a:p>
            <a:p>
              <a:pPr marL="171450" indent="-171450">
                <a:buSzPct val="100000"/>
                <a:buFont typeface="Arial"/>
                <a:buChar char="•"/>
                <a:defRPr sz="1100"/>
              </a:pPr>
              <a:r>
                <a:t>Order Entry/Tracking</a:t>
              </a:r>
            </a:p>
            <a:p>
              <a:pPr marL="171450" indent="-171450">
                <a:buSzPct val="100000"/>
                <a:buFont typeface="Arial"/>
                <a:buChar char="•"/>
                <a:defRPr sz="1100"/>
              </a:pPr>
              <a:r>
                <a:t>Payment Tracking and Balance Information</a:t>
              </a:r>
            </a:p>
            <a:p>
              <a:pPr marL="171450" indent="-171450">
                <a:buSzPct val="100000"/>
                <a:buFont typeface="Arial"/>
                <a:buChar char="•"/>
                <a:defRPr sz="1100"/>
              </a:pPr>
              <a:r>
                <a:t>Inventory Control</a:t>
              </a:r>
            </a:p>
            <a:p>
              <a:pPr marL="171450" indent="-171450">
                <a:buSzPct val="100000"/>
                <a:buFont typeface="Arial"/>
                <a:buChar char="•"/>
                <a:defRPr sz="1100"/>
              </a:pPr>
              <a:r>
                <a:t>Rate Maintenance</a:t>
              </a:r>
            </a:p>
            <a:p>
              <a:pPr marL="171450" indent="-171450">
                <a:buSzPct val="100000"/>
                <a:buFont typeface="Arial"/>
                <a:buChar char="•"/>
                <a:defRPr sz="1100"/>
              </a:pPr>
              <a:r>
                <a:t>Customer Billing</a:t>
              </a:r>
            </a:p>
            <a:p>
              <a:pPr marL="171450" indent="-171450">
                <a:buSzPct val="100000"/>
                <a:buFont typeface="Arial"/>
                <a:buChar char="•"/>
                <a:defRPr sz="1100"/>
              </a:pPr>
              <a:r>
                <a:t>Trouble Tickets</a:t>
              </a:r>
            </a:p>
            <a:p>
              <a:pPr marL="171450" indent="-171450">
                <a:buSzPct val="100000"/>
                <a:buFont typeface="Arial"/>
                <a:buChar char="•"/>
                <a:defRPr sz="1100"/>
              </a:pPr>
              <a:r>
                <a:t>Customer Audit History </a:t>
              </a:r>
            </a:p>
            <a:p>
              <a:pPr marL="171450" indent="-171450">
                <a:buSzPct val="100000"/>
                <a:buFont typeface="Arial"/>
                <a:buChar char="•"/>
                <a:defRPr sz="1100"/>
              </a:pPr>
              <a:r>
                <a:t>Traffic Analyzer </a:t>
              </a:r>
            </a:p>
            <a:p>
              <a:pPr marL="171450" indent="-171450">
                <a:buSzPct val="100000"/>
                <a:buFont typeface="Arial"/>
                <a:buChar char="•"/>
                <a:defRPr sz="1100"/>
              </a:pPr>
              <a:r>
                <a:t>Document Management</a:t>
              </a:r>
            </a:p>
            <a:p>
              <a:pPr marL="171450" indent="-171450">
                <a:buSzPct val="100000"/>
                <a:buFont typeface="Arial"/>
                <a:buChar char="•"/>
                <a:defRPr sz="1100"/>
              </a:pPr>
              <a:r>
                <a:t>Product and Package Management</a:t>
              </a:r>
            </a:p>
            <a:p>
              <a:pPr marL="171450" indent="-171450">
                <a:buSzPct val="100000"/>
                <a:buFont typeface="Arial"/>
                <a:buChar char="•"/>
                <a:defRPr sz="1100"/>
              </a:pPr>
              <a:r>
                <a:t>Contact Support</a:t>
              </a:r>
            </a:p>
            <a:p>
              <a:pPr marL="171450" indent="-171450">
                <a:buSzPct val="100000"/>
                <a:buFont typeface="Arial"/>
                <a:buChar char="•"/>
                <a:defRPr sz="1100"/>
              </a:pPr>
              <a:r>
                <a:t>Discount Maintenance</a:t>
              </a:r>
            </a:p>
            <a:p>
              <a:pPr marL="171450" indent="-171450">
                <a:buSzPct val="100000"/>
                <a:buFont typeface="Arial"/>
                <a:buChar char="•"/>
                <a:defRPr sz="1100"/>
              </a:pPr>
              <a:r>
                <a:t>..And Much More</a:t>
              </a:r>
            </a:p>
          </p:txBody>
        </p:sp>
      </p:gr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7" name="Picture 3" descr="Picture 3"/>
          <p:cNvPicPr>
            <a:picLocks noChangeAspect="1"/>
          </p:cNvPicPr>
          <p:nvPr/>
        </p:nvPicPr>
        <p:blipFill>
          <a:blip r:embed="rId2">
            <a:extLst/>
          </a:blip>
          <a:stretch>
            <a:fillRect/>
          </a:stretch>
        </p:blipFill>
        <p:spPr>
          <a:xfrm>
            <a:off x="0" y="0"/>
            <a:ext cx="6858000" cy="857250"/>
          </a:xfrm>
          <a:prstGeom prst="rect">
            <a:avLst/>
          </a:prstGeom>
          <a:ln w="12700">
            <a:miter lim="400000"/>
          </a:ln>
        </p:spPr>
      </p:pic>
      <p:sp>
        <p:nvSpPr>
          <p:cNvPr id="158" name="TextBox 4"/>
          <p:cNvSpPr txBox="1"/>
          <p:nvPr/>
        </p:nvSpPr>
        <p:spPr>
          <a:xfrm>
            <a:off x="4582874" y="136236"/>
            <a:ext cx="2229407" cy="574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r">
              <a:defRPr b="1" sz="1600">
                <a:solidFill>
                  <a:srgbClr val="002060"/>
                </a:solidFill>
              </a:defRPr>
            </a:pPr>
            <a:r>
              <a:t>The Complete Enterprise </a:t>
            </a:r>
          </a:p>
          <a:p>
            <a:pPr algn="r">
              <a:defRPr b="1" sz="1600">
                <a:solidFill>
                  <a:srgbClr val="002060"/>
                </a:solidFill>
              </a:defRPr>
            </a:pPr>
            <a:r>
              <a:t>Billing Solution</a:t>
            </a:r>
          </a:p>
        </p:txBody>
      </p:sp>
      <p:sp>
        <p:nvSpPr>
          <p:cNvPr id="159" name="Rectangle 5"/>
          <p:cNvSpPr txBox="1"/>
          <p:nvPr/>
        </p:nvSpPr>
        <p:spPr>
          <a:xfrm>
            <a:off x="45719" y="857250"/>
            <a:ext cx="6766561" cy="3327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107000"/>
              </a:lnSpc>
              <a:defRPr b="1" sz="1600"/>
            </a:lvl1pPr>
          </a:lstStyle>
          <a:p>
            <a:pPr/>
            <a:r>
              <a:t>A Few Of Our System Highlights</a:t>
            </a:r>
          </a:p>
        </p:txBody>
      </p:sp>
      <p:grpSp>
        <p:nvGrpSpPr>
          <p:cNvPr id="162" name="Group 9"/>
          <p:cNvGrpSpPr/>
          <p:nvPr/>
        </p:nvGrpSpPr>
        <p:grpSpPr>
          <a:xfrm>
            <a:off x="0" y="6569881"/>
            <a:ext cx="6858000" cy="671622"/>
            <a:chOff x="0" y="0"/>
            <a:chExt cx="6858000" cy="671620"/>
          </a:xfrm>
        </p:grpSpPr>
        <p:sp>
          <p:nvSpPr>
            <p:cNvPr id="160" name="Rectangle 10"/>
            <p:cNvSpPr txBox="1"/>
            <p:nvPr/>
          </p:nvSpPr>
          <p:spPr>
            <a:xfrm>
              <a:off x="45719" y="249980"/>
              <a:ext cx="6766561" cy="421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With 100’s of reports, the BOSS 2.0 flexible report system is designed to meet your reporting needs including</a:t>
              </a:r>
            </a:p>
            <a:p>
              <a:pPr>
                <a:defRPr sz="1100"/>
              </a:pPr>
              <a:r>
                <a:t>Automated Reports, Delivery via email or ftp, Multiple output options and User and Group level security</a:t>
              </a:r>
            </a:p>
          </p:txBody>
        </p:sp>
        <p:sp>
          <p:nvSpPr>
            <p:cNvPr id="161" name="TextBox 11"/>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Reporting</a:t>
              </a:r>
            </a:p>
          </p:txBody>
        </p:sp>
      </p:grpSp>
      <p:grpSp>
        <p:nvGrpSpPr>
          <p:cNvPr id="165" name="Group 17"/>
          <p:cNvGrpSpPr/>
          <p:nvPr/>
        </p:nvGrpSpPr>
        <p:grpSpPr>
          <a:xfrm>
            <a:off x="0" y="3935998"/>
            <a:ext cx="6858000" cy="1497122"/>
            <a:chOff x="0" y="0"/>
            <a:chExt cx="6858000" cy="1497120"/>
          </a:xfrm>
        </p:grpSpPr>
        <p:sp>
          <p:nvSpPr>
            <p:cNvPr id="163" name="Rectangle 18"/>
            <p:cNvSpPr txBox="1"/>
            <p:nvPr/>
          </p:nvSpPr>
          <p:spPr>
            <a:xfrm>
              <a:off x="45719" y="249981"/>
              <a:ext cx="6766561" cy="1247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Our advanced product catalogue contains support for a wide variety of products including:</a:t>
              </a:r>
            </a:p>
            <a:p>
              <a:pPr marL="171450" indent="-171450">
                <a:buSzPct val="100000"/>
                <a:buFont typeface="Arial"/>
                <a:buChar char="•"/>
                <a:defRPr sz="1100"/>
              </a:pPr>
              <a:r>
                <a:t>One time and Recurring charges</a:t>
              </a:r>
            </a:p>
            <a:p>
              <a:pPr marL="171450" indent="-171450">
                <a:buSzPct val="100000"/>
                <a:buFont typeface="Arial"/>
                <a:buChar char="•"/>
                <a:defRPr sz="1100"/>
              </a:pPr>
              <a:r>
                <a:t>Per line charges</a:t>
              </a:r>
            </a:p>
            <a:p>
              <a:pPr marL="171450" indent="-171450">
                <a:buSzPct val="100000"/>
                <a:buFont typeface="Arial"/>
                <a:buChar char="•"/>
                <a:defRPr sz="1100"/>
              </a:pPr>
              <a:r>
                <a:t>Bundled products for long distance, VOIP, wireless and other telecommunication products  </a:t>
              </a:r>
            </a:p>
            <a:p>
              <a:pPr marL="171450" indent="-171450">
                <a:buSzPct val="100000"/>
                <a:buFont typeface="Arial"/>
                <a:buChar char="•"/>
                <a:defRPr sz="1100"/>
              </a:pPr>
              <a:r>
                <a:t>Volume discounts</a:t>
              </a:r>
            </a:p>
            <a:p>
              <a:pPr marL="171450" indent="-171450">
                <a:buSzPct val="100000"/>
                <a:buFont typeface="Arial"/>
                <a:buChar char="•"/>
                <a:defRPr sz="1100"/>
              </a:pPr>
              <a:r>
                <a:t>Various taxing methodologies </a:t>
              </a:r>
            </a:p>
            <a:p>
              <a:pPr marL="171450" indent="-171450">
                <a:buSzPct val="100000"/>
                <a:buFont typeface="Arial"/>
                <a:buChar char="•"/>
                <a:defRPr sz="1100"/>
              </a:pPr>
              <a:r>
                <a:t>Tracking carrier costs and wholesale costs for margin analysis.</a:t>
              </a:r>
            </a:p>
          </p:txBody>
        </p:sp>
        <p:sp>
          <p:nvSpPr>
            <p:cNvPr id="164" name="TextBox 19"/>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Advanced Product Catalogue</a:t>
              </a:r>
            </a:p>
          </p:txBody>
        </p:sp>
      </p:grpSp>
      <p:grpSp>
        <p:nvGrpSpPr>
          <p:cNvPr id="168" name="Group 20"/>
          <p:cNvGrpSpPr/>
          <p:nvPr/>
        </p:nvGrpSpPr>
        <p:grpSpPr>
          <a:xfrm>
            <a:off x="0" y="3044679"/>
            <a:ext cx="6858000" cy="671622"/>
            <a:chOff x="0" y="0"/>
            <a:chExt cx="6858000" cy="671620"/>
          </a:xfrm>
        </p:grpSpPr>
        <p:sp>
          <p:nvSpPr>
            <p:cNvPr id="166" name="Rectangle 21"/>
            <p:cNvSpPr txBox="1"/>
            <p:nvPr/>
          </p:nvSpPr>
          <p:spPr>
            <a:xfrm>
              <a:off x="45719" y="249980"/>
              <a:ext cx="6766561" cy="421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100"/>
              </a:lvl1pPr>
            </a:lstStyle>
            <a:p>
              <a:pPr/>
              <a:r>
                <a:t>The BOSS 2.0 custom inventory system allows you to create your own categories, products and linkages for our standard CRM system, our eCommerce portal and our Point of Sale portal</a:t>
              </a:r>
            </a:p>
          </p:txBody>
        </p:sp>
        <p:sp>
          <p:nvSpPr>
            <p:cNvPr id="167" name="TextBox 22"/>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Inventory Control</a:t>
              </a:r>
            </a:p>
          </p:txBody>
        </p:sp>
      </p:grpSp>
      <p:grpSp>
        <p:nvGrpSpPr>
          <p:cNvPr id="171" name="Group 23"/>
          <p:cNvGrpSpPr/>
          <p:nvPr/>
        </p:nvGrpSpPr>
        <p:grpSpPr>
          <a:xfrm>
            <a:off x="0" y="1222037"/>
            <a:ext cx="6858000" cy="1662222"/>
            <a:chOff x="0" y="0"/>
            <a:chExt cx="6858000" cy="1662220"/>
          </a:xfrm>
        </p:grpSpPr>
        <p:sp>
          <p:nvSpPr>
            <p:cNvPr id="169" name="Rectangle 24"/>
            <p:cNvSpPr txBox="1"/>
            <p:nvPr/>
          </p:nvSpPr>
          <p:spPr>
            <a:xfrm>
              <a:off x="45719" y="249980"/>
              <a:ext cx="6766561" cy="1412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Going paperless has never been easier with our Productivity Module.  This allows you to create projects and generate task lists for your employees to work.  For example you could make a project to contact overdue customers.  Specific lists of people to contact would be assigned to individuals and the project can be tracked at both global and granular levels.  Highlights are:</a:t>
              </a:r>
            </a:p>
            <a:p>
              <a:pPr marL="171450" indent="-171450">
                <a:buSzPct val="100000"/>
                <a:buFont typeface="Arial"/>
                <a:buChar char="•"/>
                <a:defRPr sz="1100"/>
              </a:pPr>
              <a:r>
                <a:t>Unlimited Projects can be created based on any data in the system</a:t>
              </a:r>
            </a:p>
            <a:p>
              <a:pPr marL="171450" indent="-171450">
                <a:buSzPct val="100000"/>
                <a:buFont typeface="Arial"/>
                <a:buChar char="•"/>
                <a:defRPr sz="1100"/>
              </a:pPr>
              <a:r>
                <a:t>Automatic or Manual refreshing of worklists</a:t>
              </a:r>
            </a:p>
            <a:p>
              <a:pPr marL="171450" indent="-171450">
                <a:buSzPct val="100000"/>
                <a:buFont typeface="Arial"/>
                <a:buChar char="•"/>
                <a:defRPr sz="1100"/>
              </a:pPr>
              <a:r>
                <a:t>Tasks can be assigned “round robin” or weighted based on individual efficiency.</a:t>
              </a:r>
            </a:p>
            <a:p>
              <a:pPr marL="171450" indent="-171450">
                <a:buSzPct val="100000"/>
                <a:buFont typeface="Arial"/>
                <a:buChar char="•"/>
                <a:defRPr sz="1100"/>
              </a:pPr>
              <a:r>
                <a:t>A manager’s view of projects at a global level with the ability to drill down to view an individuals productivity</a:t>
              </a:r>
            </a:p>
          </p:txBody>
        </p:sp>
        <p:sp>
          <p:nvSpPr>
            <p:cNvPr id="170" name="TextBox 25"/>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Productivity</a:t>
              </a:r>
            </a:p>
          </p:txBody>
        </p:sp>
      </p:grpSp>
      <p:grpSp>
        <p:nvGrpSpPr>
          <p:cNvPr id="174" name="Group 26"/>
          <p:cNvGrpSpPr/>
          <p:nvPr/>
        </p:nvGrpSpPr>
        <p:grpSpPr>
          <a:xfrm>
            <a:off x="0" y="5580891"/>
            <a:ext cx="6858000" cy="836722"/>
            <a:chOff x="0" y="0"/>
            <a:chExt cx="6858000" cy="836721"/>
          </a:xfrm>
        </p:grpSpPr>
        <p:sp>
          <p:nvSpPr>
            <p:cNvPr id="172" name="Rectangle 27"/>
            <p:cNvSpPr txBox="1"/>
            <p:nvPr/>
          </p:nvSpPr>
          <p:spPr>
            <a:xfrm>
              <a:off x="45719" y="249981"/>
              <a:ext cx="6766561" cy="5867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100"/>
              </a:lvl1pPr>
            </a:lstStyle>
            <a:p>
              <a:pPr/>
              <a:r>
                <a:t>The system provides a detailed circuit inventory system mapping system which allows you to track locations and circuits including management down to the individual port level.  Includes capacity planning and support for multiple DR sites.</a:t>
              </a:r>
            </a:p>
          </p:txBody>
        </p:sp>
        <p:sp>
          <p:nvSpPr>
            <p:cNvPr id="173" name="TextBox 28"/>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Advanced Circuit Mapping Design</a:t>
              </a:r>
            </a:p>
          </p:txBody>
        </p:sp>
      </p:grpSp>
      <p:grpSp>
        <p:nvGrpSpPr>
          <p:cNvPr id="177" name="Group 29"/>
          <p:cNvGrpSpPr/>
          <p:nvPr/>
        </p:nvGrpSpPr>
        <p:grpSpPr>
          <a:xfrm>
            <a:off x="0" y="7365200"/>
            <a:ext cx="6858000" cy="1332022"/>
            <a:chOff x="0" y="0"/>
            <a:chExt cx="6858000" cy="1332020"/>
          </a:xfrm>
        </p:grpSpPr>
        <p:sp>
          <p:nvSpPr>
            <p:cNvPr id="175" name="Rectangle 30"/>
            <p:cNvSpPr txBox="1"/>
            <p:nvPr/>
          </p:nvSpPr>
          <p:spPr>
            <a:xfrm>
              <a:off x="45719" y="249980"/>
              <a:ext cx="6766561" cy="1082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The software includes a complete commission tracking and generation system.  Highlights include:</a:t>
              </a:r>
            </a:p>
            <a:p>
              <a:pPr marL="171450" indent="-171450">
                <a:buSzPct val="100000"/>
                <a:buFont typeface="Arial"/>
                <a:buChar char="•"/>
                <a:defRPr sz="1100"/>
              </a:pPr>
              <a:r>
                <a:t>Multiple Commission Plan support</a:t>
              </a:r>
            </a:p>
            <a:p>
              <a:pPr marL="171450" indent="-171450">
                <a:buSzPct val="100000"/>
                <a:buFont typeface="Arial"/>
                <a:buChar char="•"/>
                <a:defRPr sz="1100"/>
              </a:pPr>
              <a:r>
                <a:t>Multiple Commission Schedule support</a:t>
              </a:r>
            </a:p>
            <a:p>
              <a:pPr marL="171450" indent="-171450">
                <a:buSzPct val="100000"/>
                <a:buFont typeface="Arial"/>
                <a:buChar char="•"/>
                <a:defRPr sz="1100"/>
              </a:pPr>
              <a:r>
                <a:t>Agent and multi-level subagent support</a:t>
              </a:r>
            </a:p>
            <a:p>
              <a:pPr marL="171450" indent="-171450">
                <a:buSzPct val="100000"/>
                <a:buFont typeface="Arial"/>
                <a:buChar char="•"/>
                <a:defRPr sz="1100"/>
              </a:pPr>
              <a:r>
                <a:t>Both Global and individual location commission setup</a:t>
              </a:r>
            </a:p>
            <a:p>
              <a:pPr marL="171450" indent="-171450">
                <a:buSzPct val="100000"/>
                <a:buFont typeface="Arial"/>
                <a:buChar char="•"/>
                <a:defRPr sz="1100"/>
              </a:pPr>
              <a:r>
                <a:t>Support for products, traffic and other telecom features.</a:t>
              </a:r>
            </a:p>
          </p:txBody>
        </p:sp>
        <p:sp>
          <p:nvSpPr>
            <p:cNvPr id="176" name="TextBox 31"/>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Commission Tracking</a:t>
              </a:r>
            </a:p>
          </p:txBody>
        </p:sp>
      </p:gr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9" name="Picture 3" descr="Picture 3"/>
          <p:cNvPicPr>
            <a:picLocks noChangeAspect="1"/>
          </p:cNvPicPr>
          <p:nvPr/>
        </p:nvPicPr>
        <p:blipFill>
          <a:blip r:embed="rId2">
            <a:extLst/>
          </a:blip>
          <a:stretch>
            <a:fillRect/>
          </a:stretch>
        </p:blipFill>
        <p:spPr>
          <a:xfrm>
            <a:off x="0" y="0"/>
            <a:ext cx="6858000" cy="857250"/>
          </a:xfrm>
          <a:prstGeom prst="rect">
            <a:avLst/>
          </a:prstGeom>
          <a:ln w="12700">
            <a:miter lim="400000"/>
          </a:ln>
        </p:spPr>
      </p:pic>
      <p:sp>
        <p:nvSpPr>
          <p:cNvPr id="180" name="TextBox 4"/>
          <p:cNvSpPr txBox="1"/>
          <p:nvPr/>
        </p:nvSpPr>
        <p:spPr>
          <a:xfrm>
            <a:off x="4582874" y="136236"/>
            <a:ext cx="2229407" cy="574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r">
              <a:defRPr b="1" sz="1600">
                <a:solidFill>
                  <a:srgbClr val="002060"/>
                </a:solidFill>
              </a:defRPr>
            </a:pPr>
            <a:r>
              <a:t>The Complete Enterprise </a:t>
            </a:r>
          </a:p>
          <a:p>
            <a:pPr algn="r">
              <a:defRPr b="1" sz="1600">
                <a:solidFill>
                  <a:srgbClr val="002060"/>
                </a:solidFill>
              </a:defRPr>
            </a:pPr>
            <a:r>
              <a:t>Billing Solution</a:t>
            </a:r>
          </a:p>
        </p:txBody>
      </p:sp>
      <p:sp>
        <p:nvSpPr>
          <p:cNvPr id="181" name="Rectangle 5"/>
          <p:cNvSpPr txBox="1"/>
          <p:nvPr/>
        </p:nvSpPr>
        <p:spPr>
          <a:xfrm>
            <a:off x="45719" y="857250"/>
            <a:ext cx="6766561" cy="3327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nSpc>
                <a:spcPct val="107000"/>
              </a:lnSpc>
              <a:defRPr b="1" sz="1600"/>
            </a:lvl1pPr>
          </a:lstStyle>
          <a:p>
            <a:pPr/>
            <a:r>
              <a:t>A Few Of Our System Highlights</a:t>
            </a:r>
          </a:p>
        </p:txBody>
      </p:sp>
      <p:grpSp>
        <p:nvGrpSpPr>
          <p:cNvPr id="184" name="Group 12"/>
          <p:cNvGrpSpPr/>
          <p:nvPr/>
        </p:nvGrpSpPr>
        <p:grpSpPr>
          <a:xfrm>
            <a:off x="0" y="1222037"/>
            <a:ext cx="6858000" cy="1662222"/>
            <a:chOff x="0" y="0"/>
            <a:chExt cx="6858000" cy="1662220"/>
          </a:xfrm>
        </p:grpSpPr>
        <p:sp>
          <p:nvSpPr>
            <p:cNvPr id="182" name="Rectangle 13"/>
            <p:cNvSpPr txBox="1"/>
            <p:nvPr/>
          </p:nvSpPr>
          <p:spPr>
            <a:xfrm>
              <a:off x="45719" y="249980"/>
              <a:ext cx="6766561" cy="1412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Trouble ticket management is easy with our detailed trouble ticket system. Highlights include:</a:t>
              </a:r>
            </a:p>
            <a:p>
              <a:pPr marL="171450" indent="-171450">
                <a:buSzPct val="100000"/>
                <a:buFont typeface="Arial"/>
                <a:buChar char="•"/>
                <a:defRPr sz="1100"/>
              </a:pPr>
              <a:r>
                <a:t>Custom built layouts for different audiences</a:t>
              </a:r>
            </a:p>
            <a:p>
              <a:pPr marL="171450" indent="-171450">
                <a:buSzPct val="100000"/>
                <a:buFont typeface="Arial"/>
                <a:buChar char="•"/>
                <a:defRPr sz="1100"/>
              </a:pPr>
              <a:r>
                <a:t>Follow up notes</a:t>
              </a:r>
            </a:p>
            <a:p>
              <a:pPr marL="171450" indent="-171450">
                <a:buSzPct val="100000"/>
                <a:buFont typeface="Arial"/>
                <a:buChar char="•"/>
                <a:defRPr sz="1100"/>
              </a:pPr>
              <a:r>
                <a:t>Internal only tickets</a:t>
              </a:r>
            </a:p>
            <a:p>
              <a:pPr marL="171450" indent="-171450">
                <a:buSzPct val="100000"/>
                <a:buFont typeface="Arial"/>
                <a:buChar char="•"/>
                <a:defRPr sz="1100"/>
              </a:pPr>
              <a:r>
                <a:t>Email delivery</a:t>
              </a:r>
            </a:p>
            <a:p>
              <a:pPr marL="171450" indent="-171450">
                <a:buSzPct val="100000"/>
                <a:buFont typeface="Arial"/>
                <a:buChar char="•"/>
                <a:defRPr sz="1100"/>
              </a:pPr>
              <a:r>
                <a:t>Escalation processes</a:t>
              </a:r>
            </a:p>
            <a:p>
              <a:pPr marL="171450" indent="-171450">
                <a:buSzPct val="100000"/>
                <a:buFont typeface="Arial"/>
                <a:buChar char="•"/>
                <a:defRPr sz="1100"/>
              </a:pPr>
              <a:r>
                <a:t>Event Notifications via SMS or Email</a:t>
              </a:r>
            </a:p>
            <a:p>
              <a:pPr marL="171450" indent="-171450">
                <a:buSzPct val="100000"/>
                <a:buFont typeface="Arial"/>
                <a:buChar char="•"/>
                <a:defRPr sz="1100"/>
              </a:pPr>
              <a:r>
                <a:t>Global Ticket manager with reassignment ability</a:t>
              </a:r>
            </a:p>
          </p:txBody>
        </p:sp>
        <p:sp>
          <p:nvSpPr>
            <p:cNvPr id="183" name="TextBox 14"/>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Trouble Ticket Support</a:t>
              </a:r>
            </a:p>
          </p:txBody>
        </p:sp>
      </p:grpSp>
      <p:grpSp>
        <p:nvGrpSpPr>
          <p:cNvPr id="187" name="Group 15"/>
          <p:cNvGrpSpPr/>
          <p:nvPr/>
        </p:nvGrpSpPr>
        <p:grpSpPr>
          <a:xfrm>
            <a:off x="0" y="3043679"/>
            <a:ext cx="6858000" cy="1001822"/>
            <a:chOff x="0" y="0"/>
            <a:chExt cx="6858000" cy="1001820"/>
          </a:xfrm>
        </p:grpSpPr>
        <p:sp>
          <p:nvSpPr>
            <p:cNvPr id="185" name="Rectangle 16"/>
            <p:cNvSpPr txBox="1"/>
            <p:nvPr/>
          </p:nvSpPr>
          <p:spPr>
            <a:xfrm>
              <a:off x="45719" y="249980"/>
              <a:ext cx="6766561" cy="7518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1100"/>
              </a:pPr>
              <a:r>
                <a:t>Make communication with your customers easier with direct interaction with your base.  Our chat system includes:</a:t>
              </a:r>
            </a:p>
            <a:p>
              <a:pPr marL="171450" indent="-171450">
                <a:buSzPct val="100000"/>
                <a:buFont typeface="Arial"/>
                <a:buChar char="•"/>
                <a:defRPr sz="1100"/>
              </a:pPr>
              <a:r>
                <a:t>Direct one on one interaction</a:t>
              </a:r>
            </a:p>
            <a:p>
              <a:pPr marL="171450" indent="-171450">
                <a:buSzPct val="100000"/>
                <a:buFont typeface="Arial"/>
                <a:buChar char="•"/>
                <a:defRPr sz="1100"/>
              </a:pPr>
              <a:r>
                <a:t>Saving of chat sessions</a:t>
              </a:r>
            </a:p>
            <a:p>
              <a:pPr marL="171450" indent="-171450">
                <a:buSzPct val="100000"/>
                <a:buFont typeface="Arial"/>
                <a:buChar char="•"/>
                <a:defRPr sz="1100"/>
              </a:pPr>
              <a:r>
                <a:t>Preset answers to common questions that people ask. </a:t>
              </a:r>
            </a:p>
          </p:txBody>
        </p:sp>
        <p:sp>
          <p:nvSpPr>
            <p:cNvPr id="186" name="TextBox 17"/>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Online Chat functionality</a:t>
              </a:r>
            </a:p>
          </p:txBody>
        </p:sp>
      </p:grpSp>
      <p:grpSp>
        <p:nvGrpSpPr>
          <p:cNvPr id="190" name="Group 24"/>
          <p:cNvGrpSpPr/>
          <p:nvPr/>
        </p:nvGrpSpPr>
        <p:grpSpPr>
          <a:xfrm>
            <a:off x="0" y="4230637"/>
            <a:ext cx="6858000" cy="671622"/>
            <a:chOff x="0" y="0"/>
            <a:chExt cx="6858000" cy="671620"/>
          </a:xfrm>
        </p:grpSpPr>
        <p:sp>
          <p:nvSpPr>
            <p:cNvPr id="188" name="Rectangle 25"/>
            <p:cNvSpPr txBox="1"/>
            <p:nvPr/>
          </p:nvSpPr>
          <p:spPr>
            <a:xfrm>
              <a:off x="45719" y="249980"/>
              <a:ext cx="6766561" cy="421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100"/>
              </a:lvl1pPr>
            </a:lstStyle>
            <a:p>
              <a:pPr/>
              <a:r>
                <a:t>Expense management is vital to any company's’ bottom line. Track profitability with our margin analysis modules.  Setup alerts to warn you about problem issues before they become critical.</a:t>
              </a:r>
            </a:p>
          </p:txBody>
        </p:sp>
        <p:sp>
          <p:nvSpPr>
            <p:cNvPr id="189" name="TextBox 26"/>
            <p:cNvSpPr txBox="1"/>
            <p:nvPr/>
          </p:nvSpPr>
          <p:spPr>
            <a:xfrm>
              <a:off x="0" y="0"/>
              <a:ext cx="6858000" cy="307340"/>
            </a:xfrm>
            <a:prstGeom prst="rect">
              <a:avLst/>
            </a:prstGeom>
            <a:solidFill>
              <a:srgbClr val="EDEDED"/>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400"/>
              </a:lvl1pPr>
            </a:lstStyle>
            <a:p>
              <a:pPr/>
              <a:r>
                <a:t>Margin Analysis and Profitability</a:t>
              </a:r>
            </a:p>
          </p:txBody>
        </p:sp>
      </p:gr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878006" rtl="0" fontAlgn="auto" latinLnBrk="0" hangingPunct="0">
          <a:lnSpc>
            <a:spcPct val="100000"/>
          </a:lnSpc>
          <a:spcBef>
            <a:spcPts val="0"/>
          </a:spcBef>
          <a:spcAft>
            <a:spcPts val="0"/>
          </a:spcAft>
          <a:buClrTx/>
          <a:buSzTx/>
          <a:buFontTx/>
          <a:buNone/>
          <a:tabLst/>
          <a:defRPr b="0" baseline="0" cap="none" i="0" spc="0" strike="noStrike" sz="17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